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7.xml" ContentType="application/vnd.openxmlformats-officedocument.drawingml.chart+xm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338" r:id="rId4"/>
    <p:sldId id="360" r:id="rId5"/>
    <p:sldId id="340" r:id="rId6"/>
    <p:sldId id="341" r:id="rId7"/>
    <p:sldId id="342" r:id="rId8"/>
    <p:sldId id="368" r:id="rId9"/>
    <p:sldId id="343" r:id="rId10"/>
    <p:sldId id="344" r:id="rId11"/>
    <p:sldId id="345" r:id="rId12"/>
    <p:sldId id="346" r:id="rId13"/>
    <p:sldId id="347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9" r:id="rId22"/>
    <p:sldId id="357" r:id="rId23"/>
    <p:sldId id="361" r:id="rId24"/>
    <p:sldId id="362" r:id="rId25"/>
    <p:sldId id="363" r:id="rId26"/>
    <p:sldId id="364" r:id="rId27"/>
    <p:sldId id="367" r:id="rId28"/>
    <p:sldId id="337" r:id="rId29"/>
    <p:sldId id="257" r:id="rId30"/>
    <p:sldId id="258" r:id="rId31"/>
    <p:sldId id="260" r:id="rId32"/>
    <p:sldId id="259" r:id="rId33"/>
    <p:sldId id="292" r:id="rId34"/>
    <p:sldId id="261" r:id="rId35"/>
    <p:sldId id="262" r:id="rId36"/>
    <p:sldId id="263" r:id="rId37"/>
    <p:sldId id="264" r:id="rId38"/>
    <p:sldId id="265" r:id="rId39"/>
    <p:sldId id="266" r:id="rId40"/>
    <p:sldId id="278" r:id="rId41"/>
    <p:sldId id="293" r:id="rId42"/>
    <p:sldId id="281" r:id="rId43"/>
    <p:sldId id="280" r:id="rId44"/>
    <p:sldId id="282" r:id="rId45"/>
    <p:sldId id="283" r:id="rId46"/>
    <p:sldId id="288" r:id="rId47"/>
    <p:sldId id="284" r:id="rId48"/>
    <p:sldId id="274" r:id="rId49"/>
    <p:sldId id="271" r:id="rId50"/>
    <p:sldId id="270" r:id="rId51"/>
    <p:sldId id="279" r:id="rId52"/>
    <p:sldId id="286" r:id="rId53"/>
    <p:sldId id="287" r:id="rId54"/>
    <p:sldId id="276" r:id="rId55"/>
    <p:sldId id="285" r:id="rId56"/>
    <p:sldId id="289" r:id="rId57"/>
    <p:sldId id="335" r:id="rId58"/>
    <p:sldId id="290" r:id="rId59"/>
    <p:sldId id="365" r:id="rId60"/>
    <p:sldId id="366" r:id="rId61"/>
    <p:sldId id="369" r:id="rId6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175" autoAdjust="0"/>
    <p:restoredTop sz="94660"/>
  </p:normalViewPr>
  <p:slideViewPr>
    <p:cSldViewPr snapToGrid="0">
      <p:cViewPr>
        <p:scale>
          <a:sx n="66" d="100"/>
          <a:sy n="66" d="100"/>
        </p:scale>
        <p:origin x="-144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backup-D\&#23454;&#20064;\GE\schools\HEC\summer%20school\EF\case%20study\mine\&#26032;&#24314;%20Microsoft%20Excel%20&#24037;&#20316;&#34920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Sophie\Desktop\hec\export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Sophie\Desktop\hec\export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Sophie\Desktop\hec\export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Sophie\Desktop\hec\export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Sophie\Desktop\hec\export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Sophie\Desktop\hec\export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25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 b="1"/>
              <a:t>Russia's share of oil reserves worldwide</a:t>
            </a:r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'[新建 Microsoft Excel 工作表.xlsx]demand&amp;consumption'!$S$3</c:f>
              <c:strCache>
                <c:ptCount val="1"/>
                <c:pt idx="0">
                  <c:v>share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'[新建 Microsoft Excel 工作表.xlsx]demand&amp;consumption'!$T$2:$Y$2</c:f>
              <c:numCache>
                <c:formatCode>General</c:formatCode>
                <c:ptCount val="6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</c:numCache>
            </c:numRef>
          </c:cat>
          <c:val>
            <c:numRef>
              <c:f>'[新建 Microsoft Excel 工作表.xlsx]demand&amp;consumption'!$T$3:$Y$3</c:f>
              <c:numCache>
                <c:formatCode>0.00%</c:formatCode>
                <c:ptCount val="6"/>
                <c:pt idx="0" formatCode="0%">
                  <c:v>6.0000000000000067E-2</c:v>
                </c:pt>
                <c:pt idx="1">
                  <c:v>6.1000000000000033E-2</c:v>
                </c:pt>
                <c:pt idx="2">
                  <c:v>5.5000000000000035E-2</c:v>
                </c:pt>
                <c:pt idx="3">
                  <c:v>5.2000000000000067E-2</c:v>
                </c:pt>
                <c:pt idx="4">
                  <c:v>5.3000000000000033E-2</c:v>
                </c:pt>
                <c:pt idx="5">
                  <c:v>5.6000000000000022E-2</c:v>
                </c:pt>
              </c:numCache>
            </c:numRef>
          </c:val>
        </c:ser>
        <c:dLbls>
          <c:showVal val="1"/>
        </c:dLbls>
        <c:marker val="1"/>
        <c:axId val="88108416"/>
        <c:axId val="90182784"/>
      </c:lineChart>
      <c:catAx>
        <c:axId val="88108416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182784"/>
        <c:crosses val="autoZero"/>
        <c:auto val="1"/>
        <c:lblAlgn val="ctr"/>
        <c:lblOffset val="100"/>
      </c:catAx>
      <c:valAx>
        <c:axId val="9018278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810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es-E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Oil</a:t>
            </a:r>
            <a:r>
              <a:rPr lang="en-US" sz="2000" baseline="0"/>
              <a:t> export, milliones of tonnes</a:t>
            </a:r>
            <a:endParaRPr lang="ru-RU" sz="2000"/>
          </a:p>
        </c:rich>
      </c:tx>
      <c:layout/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showVal val="1"/>
            <c:showLeaderLines val="1"/>
          </c:dLbls>
          <c:cat>
            <c:strRef>
              <c:f>Лист4!$A$1:$A$2</c:f>
              <c:strCache>
                <c:ptCount val="2"/>
                <c:pt idx="0">
                  <c:v>Non-CIS Countries</c:v>
                </c:pt>
                <c:pt idx="1">
                  <c:v>CIS Countries</c:v>
                </c:pt>
              </c:strCache>
            </c:strRef>
          </c:cat>
          <c:val>
            <c:numRef>
              <c:f>Лист4!$B$1:$B$2</c:f>
              <c:numCache>
                <c:formatCode>General</c:formatCode>
                <c:ptCount val="2"/>
                <c:pt idx="0">
                  <c:v>53.6</c:v>
                </c:pt>
                <c:pt idx="1">
                  <c:v>5.7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Oil</a:t>
            </a:r>
            <a:r>
              <a:rPr lang="en-US" sz="2000" baseline="0"/>
              <a:t> export, USD millions</a:t>
            </a:r>
            <a:endParaRPr lang="ru-RU" sz="2000"/>
          </a:p>
        </c:rich>
      </c:tx>
      <c:layout/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txPr>
              <a:bodyPr/>
              <a:lstStyle/>
              <a:p>
                <a:pPr>
                  <a:defRPr sz="2000"/>
                </a:pPr>
                <a:endParaRPr lang="es-ES"/>
              </a:p>
            </c:txPr>
            <c:showVal val="1"/>
            <c:showLeaderLines val="1"/>
          </c:dLbls>
          <c:cat>
            <c:strRef>
              <c:f>Лист5!$A$1:$A$2</c:f>
              <c:strCache>
                <c:ptCount val="2"/>
                <c:pt idx="0">
                  <c:v>Non-CIS Countries</c:v>
                </c:pt>
                <c:pt idx="1">
                  <c:v>CIS Countries</c:v>
                </c:pt>
              </c:strCache>
            </c:strRef>
          </c:cat>
          <c:val>
            <c:numRef>
              <c:f>Лист5!$B$1:$B$2</c:f>
              <c:numCache>
                <c:formatCode>General</c:formatCode>
                <c:ptCount val="2"/>
                <c:pt idx="0">
                  <c:v>21326.7</c:v>
                </c:pt>
                <c:pt idx="1">
                  <c:v>1399.3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Netherlands crude oil import, %</a:t>
            </a:r>
            <a:endParaRPr lang="ru-RU" sz="2400" dirty="0"/>
          </a:p>
        </c:rich>
      </c:tx>
      <c:layout>
        <c:manualLayout>
          <c:xMode val="edge"/>
          <c:yMode val="edge"/>
          <c:x val="0.32234216084105272"/>
          <c:y val="6.543093663213452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5.8895345440349176E-2"/>
          <c:y val="4.9256906850571471E-2"/>
          <c:w val="0.92413560806822892"/>
          <c:h val="0.8536515189413566"/>
        </c:manualLayout>
      </c:layout>
      <c:barChart>
        <c:barDir val="col"/>
        <c:grouping val="clustered"/>
        <c:varyColors val="1"/>
        <c:ser>
          <c:idx val="0"/>
          <c:order val="0"/>
          <c:dPt>
            <c:idx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</c:dPt>
          <c:dPt>
            <c:idx val="1"/>
            <c:spPr>
              <a:solidFill>
                <a:srgbClr val="C00000"/>
              </a:solidFill>
              <a:ln>
                <a:noFill/>
              </a:ln>
              <a:effectLst/>
            </c:spPr>
          </c:dPt>
          <c:dPt>
            <c:idx val="2"/>
            <c:spPr>
              <a:solidFill>
                <a:schemeClr val="tx2"/>
              </a:solidFill>
              <a:ln>
                <a:noFill/>
              </a:ln>
              <a:effectLst/>
            </c:spPr>
          </c:dPt>
          <c:dPt>
            <c:idx val="3"/>
            <c:spPr>
              <a:solidFill>
                <a:schemeClr val="tx2"/>
              </a:solidFill>
              <a:ln>
                <a:noFill/>
              </a:ln>
              <a:effectLst/>
            </c:spPr>
          </c:dPt>
          <c:dPt>
            <c:idx val="4"/>
            <c:spPr>
              <a:solidFill>
                <a:schemeClr val="tx2"/>
              </a:solidFill>
              <a:ln>
                <a:noFill/>
              </a:ln>
              <a:effectLst/>
            </c:spPr>
          </c:dPt>
          <c:dPt>
            <c:idx val="5"/>
            <c:spPr>
              <a:solidFill>
                <a:schemeClr val="tx2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-1.5426405901292487E-3"/>
                  <c:y val="-8.2725131466890617E-2"/>
                </c:manualLayout>
              </c:layout>
              <c:dLblPos val="inEnd"/>
              <c:showVal val="1"/>
            </c:dLbl>
            <c:dLbl>
              <c:idx val="1"/>
              <c:layout>
                <c:manualLayout>
                  <c:x val="1.5426405901292628E-3"/>
                  <c:y val="-8.2725131466890506E-2"/>
                </c:manualLayout>
              </c:layout>
              <c:dLblPos val="inEnd"/>
              <c:showVal val="1"/>
            </c:dLbl>
            <c:dLbl>
              <c:idx val="2"/>
              <c:layout>
                <c:manualLayout>
                  <c:x val="-1.5426405901292628E-3"/>
                  <c:y val="-8.9815857021195586E-2"/>
                </c:manualLayout>
              </c:layout>
              <c:dLblPos val="inEnd"/>
              <c:showVal val="1"/>
            </c:dLbl>
            <c:dLbl>
              <c:idx val="3"/>
              <c:layout>
                <c:manualLayout>
                  <c:x val="1.5426405901292628E-3"/>
                  <c:y val="-7.7997981097354008E-2"/>
                </c:manualLayout>
              </c:layout>
              <c:dLblPos val="inEnd"/>
              <c:showVal val="1"/>
            </c:dLbl>
            <c:dLbl>
              <c:idx val="4"/>
              <c:layout>
                <c:manualLayout>
                  <c:x val="1.5426405901292628E-3"/>
                  <c:y val="-8.5088706651658949E-2"/>
                </c:manualLayout>
              </c:layout>
              <c:dLblPos val="inEnd"/>
              <c:showVal val="1"/>
            </c:dLbl>
            <c:dLbl>
              <c:idx val="5"/>
              <c:layout>
                <c:manualLayout>
                  <c:x val="-1.5426405901292628E-3"/>
                  <c:y val="-8.508870665165888E-2"/>
                </c:manualLayout>
              </c:layout>
              <c:dLblPos val="inEnd"/>
              <c:showVal val="1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neder!$A$1:$A$6</c:f>
              <c:strCache>
                <c:ptCount val="6"/>
                <c:pt idx="0">
                  <c:v>Russia</c:v>
                </c:pt>
                <c:pt idx="1">
                  <c:v>Norway</c:v>
                </c:pt>
                <c:pt idx="2">
                  <c:v>UK</c:v>
                </c:pt>
                <c:pt idx="3">
                  <c:v>Kazakhstan</c:v>
                </c:pt>
                <c:pt idx="4">
                  <c:v>Nigeria</c:v>
                </c:pt>
                <c:pt idx="5">
                  <c:v>Others</c:v>
                </c:pt>
              </c:strCache>
            </c:strRef>
          </c:cat>
          <c:val>
            <c:numRef>
              <c:f>neder!$B$1:$B$6</c:f>
              <c:numCache>
                <c:formatCode>General</c:formatCode>
                <c:ptCount val="6"/>
                <c:pt idx="0">
                  <c:v>35</c:v>
                </c:pt>
                <c:pt idx="1">
                  <c:v>15</c:v>
                </c:pt>
                <c:pt idx="2">
                  <c:v>10</c:v>
                </c:pt>
                <c:pt idx="3">
                  <c:v>6.8</c:v>
                </c:pt>
                <c:pt idx="4">
                  <c:v>7.1</c:v>
                </c:pt>
                <c:pt idx="5">
                  <c:v>26.1</c:v>
                </c:pt>
              </c:numCache>
            </c:numRef>
          </c:val>
        </c:ser>
        <c:dLbls>
          <c:showVal val="1"/>
        </c:dLbls>
        <c:gapWidth val="219"/>
        <c:overlap val="-27"/>
        <c:axId val="88191360"/>
        <c:axId val="88192896"/>
      </c:barChart>
      <c:catAx>
        <c:axId val="8819136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8192896"/>
        <c:crosses val="autoZero"/>
        <c:auto val="1"/>
        <c:lblAlgn val="ctr"/>
        <c:lblOffset val="100"/>
      </c:catAx>
      <c:valAx>
        <c:axId val="8819289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8819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Germany crude oil import, %</a:t>
            </a:r>
          </a:p>
        </c:rich>
      </c:tx>
      <c:layout>
        <c:manualLayout>
          <c:xMode val="edge"/>
          <c:yMode val="edge"/>
          <c:x val="0.2698579080702363"/>
          <c:y val="6.4244412320693889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5.9247075344038308E-2"/>
          <c:y val="2.2940788040622169E-2"/>
          <c:w val="0.92493726923234731"/>
          <c:h val="0.86219257296336815"/>
        </c:manualLayout>
      </c:layout>
      <c:barChart>
        <c:barDir val="col"/>
        <c:grouping val="clustered"/>
        <c:varyColors val="1"/>
        <c:ser>
          <c:idx val="0"/>
          <c:order val="0"/>
          <c:dPt>
            <c:idx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3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4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5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6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</c:dPt>
          <c:cat>
            <c:strRef>
              <c:f>germ!$A$1:$A$7</c:f>
              <c:strCache>
                <c:ptCount val="7"/>
                <c:pt idx="0">
                  <c:v>Russia</c:v>
                </c:pt>
                <c:pt idx="1">
                  <c:v>Netherlands</c:v>
                </c:pt>
                <c:pt idx="2">
                  <c:v>Norway</c:v>
                </c:pt>
                <c:pt idx="3">
                  <c:v>UK</c:v>
                </c:pt>
                <c:pt idx="4">
                  <c:v>Nigeria</c:v>
                </c:pt>
                <c:pt idx="5">
                  <c:v>Algeria</c:v>
                </c:pt>
                <c:pt idx="6">
                  <c:v>Others</c:v>
                </c:pt>
              </c:strCache>
            </c:strRef>
          </c:cat>
          <c:val>
            <c:numRef>
              <c:f>germ!$B$1:$B$7</c:f>
              <c:numCache>
                <c:formatCode>General</c:formatCode>
                <c:ptCount val="7"/>
                <c:pt idx="0">
                  <c:v>28</c:v>
                </c:pt>
                <c:pt idx="1">
                  <c:v>14</c:v>
                </c:pt>
                <c:pt idx="2">
                  <c:v>13</c:v>
                </c:pt>
                <c:pt idx="3">
                  <c:v>11</c:v>
                </c:pt>
                <c:pt idx="4">
                  <c:v>8.5</c:v>
                </c:pt>
                <c:pt idx="5">
                  <c:v>3.1</c:v>
                </c:pt>
                <c:pt idx="6">
                  <c:v>22.400000000000009</c:v>
                </c:pt>
              </c:numCache>
            </c:numRef>
          </c:val>
        </c:ser>
        <c:gapWidth val="219"/>
        <c:overlap val="-27"/>
        <c:axId val="90592384"/>
        <c:axId val="90593920"/>
      </c:barChart>
      <c:catAx>
        <c:axId val="90592384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93920"/>
        <c:crosses val="autoZero"/>
        <c:auto val="1"/>
        <c:lblAlgn val="ctr"/>
        <c:lblOffset val="100"/>
      </c:catAx>
      <c:valAx>
        <c:axId val="90593920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59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300" baseline="0"/>
      </a:pPr>
      <a:endParaRPr lang="es-E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0" i="0" baseline="0">
                <a:effectLst/>
              </a:rPr>
              <a:t>Poland Crude Oil Import, %</a:t>
            </a:r>
            <a:endParaRPr lang="ru-RU" sz="2400">
              <a:effectLst/>
            </a:endParaRPr>
          </a:p>
        </c:rich>
      </c:tx>
      <c:layout>
        <c:manualLayout>
          <c:xMode val="edge"/>
          <c:yMode val="edge"/>
          <c:x val="0.33086307681924026"/>
          <c:y val="4.8365137748609184E-2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6.8442723010227538E-2"/>
          <c:y val="4.2561321218776108E-2"/>
          <c:w val="0.91492780344414648"/>
          <c:h val="0.84706334119319704"/>
        </c:manualLayout>
      </c:layout>
      <c:barChart>
        <c:barDir val="col"/>
        <c:grouping val="clustered"/>
        <c:varyColors val="1"/>
        <c:ser>
          <c:idx val="0"/>
          <c:order val="0"/>
          <c:dPt>
            <c:idx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1"/>
            <c:spPr>
              <a:solidFill>
                <a:schemeClr val="tx2"/>
              </a:solidFill>
              <a:ln>
                <a:noFill/>
              </a:ln>
              <a:effectLst/>
            </c:spPr>
          </c:dPt>
          <c:dPt>
            <c:idx val="2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3"/>
            <c:spPr>
              <a:solidFill>
                <a:schemeClr val="tx2"/>
              </a:solidFill>
              <a:ln>
                <a:noFill/>
              </a:ln>
              <a:effectLst/>
            </c:spPr>
          </c:dPt>
          <c:cat>
            <c:strRef>
              <c:f>Лист8!$A$1:$A$4</c:f>
              <c:strCache>
                <c:ptCount val="4"/>
                <c:pt idx="0">
                  <c:v>Russia</c:v>
                </c:pt>
                <c:pt idx="1">
                  <c:v>Kazakhstan</c:v>
                </c:pt>
                <c:pt idx="2">
                  <c:v>Norway</c:v>
                </c:pt>
                <c:pt idx="3">
                  <c:v>Others</c:v>
                </c:pt>
              </c:strCache>
            </c:strRef>
          </c:cat>
          <c:val>
            <c:numRef>
              <c:f>Лист8!$B$1:$B$4</c:f>
              <c:numCache>
                <c:formatCode>General</c:formatCode>
                <c:ptCount val="4"/>
                <c:pt idx="0">
                  <c:v>93</c:v>
                </c:pt>
                <c:pt idx="1">
                  <c:v>3.9</c:v>
                </c:pt>
                <c:pt idx="2">
                  <c:v>2.4</c:v>
                </c:pt>
                <c:pt idx="3">
                  <c:v>0.69999999999998963</c:v>
                </c:pt>
              </c:numCache>
            </c:numRef>
          </c:val>
        </c:ser>
        <c:gapWidth val="219"/>
        <c:overlap val="-27"/>
        <c:axId val="90665728"/>
        <c:axId val="90667264"/>
      </c:barChart>
      <c:catAx>
        <c:axId val="9066572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667264"/>
        <c:crosses val="autoZero"/>
        <c:auto val="1"/>
        <c:lblAlgn val="ctr"/>
        <c:lblOffset val="100"/>
      </c:catAx>
      <c:valAx>
        <c:axId val="9066726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0665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ES"/>
  <c:chart>
    <c:title>
      <c:tx>
        <c:rich>
          <a:bodyPr rot="0" spcFirstLastPara="1" vertOverflow="ellipsis" vert="horz" wrap="square" anchor="ctr" anchorCtr="1"/>
          <a:lstStyle/>
          <a:p>
            <a:pPr>
              <a:defRPr lang="ru-RU"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Italy Crude Oil Import,</a:t>
            </a:r>
            <a:r>
              <a:rPr lang="en-US" sz="2400" baseline="0"/>
              <a:t> %</a:t>
            </a:r>
            <a:endParaRPr lang="ru-RU" sz="2400"/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varyColors val="1"/>
        <c:ser>
          <c:idx val="0"/>
          <c:order val="0"/>
          <c:dPt>
            <c:idx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1"/>
            <c:spPr>
              <a:solidFill>
                <a:schemeClr val="tx2"/>
              </a:solidFill>
              <a:ln>
                <a:noFill/>
              </a:ln>
              <a:effectLst/>
            </c:spPr>
          </c:dPt>
          <c:dPt>
            <c:idx val="2"/>
            <c:spPr>
              <a:solidFill>
                <a:schemeClr val="tx2"/>
              </a:solidFill>
              <a:ln>
                <a:noFill/>
              </a:ln>
              <a:effectLst/>
            </c:spPr>
          </c:dPt>
          <c:dPt>
            <c:idx val="3"/>
            <c:spPr>
              <a:solidFill>
                <a:schemeClr val="tx2"/>
              </a:solidFill>
              <a:ln>
                <a:noFill/>
              </a:ln>
              <a:effectLst/>
            </c:spPr>
          </c:dPt>
          <c:dPt>
            <c:idx val="4"/>
            <c:spPr>
              <a:solidFill>
                <a:schemeClr val="tx2"/>
              </a:solidFill>
              <a:ln>
                <a:noFill/>
              </a:ln>
              <a:effectLst/>
            </c:spPr>
          </c:dPt>
          <c:dPt>
            <c:idx val="5"/>
            <c:spPr>
              <a:solidFill>
                <a:schemeClr val="tx2"/>
              </a:solidFill>
              <a:ln>
                <a:noFill/>
              </a:ln>
              <a:effectLst/>
            </c:spPr>
          </c:dPt>
          <c:dPt>
            <c:idx val="6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cat>
            <c:strRef>
              <c:f>Лист10!$A$1:$A$7</c:f>
              <c:strCache>
                <c:ptCount val="7"/>
                <c:pt idx="0">
                  <c:v>Russia</c:v>
                </c:pt>
                <c:pt idx="1">
                  <c:v>Azerbaijan</c:v>
                </c:pt>
                <c:pt idx="2">
                  <c:v>Kazakhstan</c:v>
                </c:pt>
                <c:pt idx="3">
                  <c:v>Iraq</c:v>
                </c:pt>
                <c:pt idx="4">
                  <c:v>Saudi Arabia</c:v>
                </c:pt>
                <c:pt idx="5">
                  <c:v>Livia </c:v>
                </c:pt>
                <c:pt idx="6">
                  <c:v>Others</c:v>
                </c:pt>
              </c:strCache>
            </c:strRef>
          </c:cat>
          <c:val>
            <c:numRef>
              <c:f>Лист10!$B$1:$B$7</c:f>
              <c:numCache>
                <c:formatCode>General</c:formatCode>
                <c:ptCount val="7"/>
                <c:pt idx="0">
                  <c:v>18</c:v>
                </c:pt>
                <c:pt idx="1">
                  <c:v>17</c:v>
                </c:pt>
                <c:pt idx="2">
                  <c:v>10</c:v>
                </c:pt>
                <c:pt idx="3">
                  <c:v>10</c:v>
                </c:pt>
                <c:pt idx="4">
                  <c:v>9.8000000000000007</c:v>
                </c:pt>
                <c:pt idx="5">
                  <c:v>6.9</c:v>
                </c:pt>
                <c:pt idx="6">
                  <c:v>28.3</c:v>
                </c:pt>
              </c:numCache>
            </c:numRef>
          </c:val>
        </c:ser>
        <c:gapWidth val="219"/>
        <c:overlap val="-27"/>
        <c:axId val="91821568"/>
        <c:axId val="91823104"/>
      </c:barChart>
      <c:catAx>
        <c:axId val="9182156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1823104"/>
        <c:crosses val="autoZero"/>
        <c:auto val="1"/>
        <c:lblAlgn val="ctr"/>
        <c:lblOffset val="100"/>
      </c:catAx>
      <c:valAx>
        <c:axId val="9182310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9182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D3BD1-0617-4123-9000-9ECFE02EC11B}" type="datetimeFigureOut">
              <a:rPr lang="es-ES" smtClean="0"/>
              <a:pPr/>
              <a:t>08/07/2016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9A3B9-ADF5-494B-9E14-5555D785ED7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iguel_frasquet\Desktop\Russia\Friday Presentation\SLIDE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32" y="357166"/>
            <a:ext cx="5053012" cy="6027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}N~Z~WI%0@_LQT9Q2CKO]Q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490" y="1618937"/>
            <a:ext cx="4263111" cy="4908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04030" y="1161504"/>
            <a:ext cx="5716101" cy="3808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75" b="1" dirty="0"/>
              <a:t>Russia's oil production by company (2013)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PRODUCTION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767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_UPLKLG4F30X}]~17~SPI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1825716"/>
            <a:ext cx="4505325" cy="379476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733540" y="2449286"/>
            <a:ext cx="657225" cy="66167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179882" y="1208972"/>
            <a:ext cx="4458793" cy="715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 smtClean="0"/>
              <a:t>A </a:t>
            </a:r>
            <a:r>
              <a:rPr lang="en-US" altLang="zh-CN" sz="1350" b="1" dirty="0"/>
              <a:t>shift of oil markets ------ from West to East</a:t>
            </a:r>
          </a:p>
          <a:p>
            <a:endParaRPr lang="en-US" altLang="zh-CN" sz="1350" b="1" dirty="0"/>
          </a:p>
          <a:p>
            <a:r>
              <a:rPr lang="en-US" altLang="zh-CN" sz="1350" b="1" dirty="0"/>
              <a:t>(Exports via </a:t>
            </a:r>
            <a:r>
              <a:rPr lang="en-US" altLang="zh-CN" sz="1350" b="1" dirty="0" err="1"/>
              <a:t>transneft</a:t>
            </a:r>
            <a:r>
              <a:rPr lang="en-US" altLang="zh-CN" sz="1350" b="1" dirty="0"/>
              <a:t> pipeline, in millions of barrels a day)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75568" y="1361372"/>
            <a:ext cx="2822258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350" b="1"/>
              <a:t>oil exports by destinations (2014)</a:t>
            </a:r>
          </a:p>
        </p:txBody>
      </p:sp>
      <p:pic>
        <p:nvPicPr>
          <p:cNvPr id="8" name="图片 7" descr="UIL{NAXZL5{0$%NMP%S33}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4" y="2172585"/>
            <a:ext cx="4209098" cy="229933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5710396" y="3110797"/>
            <a:ext cx="866299" cy="791051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440329" y="2933156"/>
            <a:ext cx="293370" cy="17764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3721894" y="2449286"/>
            <a:ext cx="744855" cy="28765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791653" y="2563110"/>
            <a:ext cx="614839" cy="23860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0524" y="5074852"/>
            <a:ext cx="4209098" cy="153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350" b="1">
                <a:sym typeface="+mn-ea"/>
              </a:rPr>
              <a:t>Around 30% oil exports of 2014 have gone to Asia. (and are expected to rise)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350" b="1">
              <a:sym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350" b="1">
                <a:sym typeface="+mn-ea"/>
              </a:rPr>
              <a:t>As stated in its Energy Strategy,  Russia intends to double the flow of oil to Asia by 2035.</a:t>
            </a:r>
          </a:p>
          <a:p>
            <a:pPr marL="285750" indent="-285750">
              <a:buFont typeface="Arial" charset="0"/>
              <a:buChar char="•"/>
            </a:pPr>
            <a:endParaRPr lang="zh-CN" altLang="en-US" sz="1350"/>
          </a:p>
          <a:p>
            <a:pPr marL="285750" indent="-285750">
              <a:buFont typeface="Arial" charset="0"/>
              <a:buChar char="•"/>
            </a:pPr>
            <a:r>
              <a:rPr lang="en-US" altLang="zh-CN" sz="1350" b="1"/>
              <a:t>tax breaks/ fiscal incentives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481421" y="4606222"/>
            <a:ext cx="6668" cy="33337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4638358" y="1507899"/>
            <a:ext cx="609600" cy="5239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EXPORT TREND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19" name="18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88327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06413" y="2110105"/>
            <a:ext cx="82467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Arial" charset="0"/>
              <a:buNone/>
            </a:pPr>
            <a:r>
              <a:rPr lang="en-US" altLang="zh-CN" sz="4000" b="1" dirty="0"/>
              <a:t>H</a:t>
            </a:r>
            <a:r>
              <a:rPr lang="zh-CN" altLang="en-US" sz="4000" b="1" dirty="0"/>
              <a:t>ave </a:t>
            </a:r>
            <a:r>
              <a:rPr lang="en-US" altLang="zh-CN" sz="4000" b="1" u="sng" dirty="0"/>
              <a:t>western </a:t>
            </a:r>
            <a:r>
              <a:rPr lang="zh-CN" altLang="en-US" sz="4000" b="1" u="sng" dirty="0"/>
              <a:t>sanctions</a:t>
            </a:r>
            <a:r>
              <a:rPr lang="zh-CN" altLang="en-US" sz="4000" b="1" dirty="0"/>
              <a:t> affected the Russian oil sector</a:t>
            </a:r>
            <a:r>
              <a:rPr lang="en-US" altLang="zh-CN" sz="4000" b="1" dirty="0"/>
              <a:t>? </a:t>
            </a:r>
          </a:p>
          <a:p>
            <a:pPr indent="0" algn="ctr">
              <a:buFont typeface="Arial" charset="0"/>
              <a:buNone/>
            </a:pPr>
            <a:endParaRPr lang="en-US" altLang="zh-CN" sz="4000" b="1" dirty="0"/>
          </a:p>
          <a:p>
            <a:pPr indent="0" algn="ctr">
              <a:buFont typeface="Arial" charset="0"/>
              <a:buNone/>
            </a:pPr>
            <a:r>
              <a:rPr lang="en-US" altLang="zh-CN" sz="4000" b="1" dirty="0"/>
              <a:t>How</a:t>
            </a:r>
            <a:r>
              <a:rPr lang="zh-CN" altLang="en-US" sz="4000" b="1" dirty="0"/>
              <a:t>?</a:t>
            </a:r>
            <a:endParaRPr lang="en-US" altLang="zh-CN" sz="4000" b="1" dirty="0"/>
          </a:p>
        </p:txBody>
      </p:sp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693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1391830" y="1378857"/>
            <a:ext cx="6474914" cy="4674054"/>
            <a:chOff x="259715" y="220345"/>
            <a:chExt cx="8625205" cy="6050280"/>
          </a:xfrm>
        </p:grpSpPr>
        <p:pic>
          <p:nvPicPr>
            <p:cNvPr id="4" name="图片 3" descr="Q]1YE{]OETEX4C9E@M%`I9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715" y="220345"/>
              <a:ext cx="8625205" cy="6050280"/>
            </a:xfrm>
            <a:prstGeom prst="rect">
              <a:avLst/>
            </a:prstGeom>
          </p:spPr>
        </p:pic>
        <p:cxnSp>
          <p:nvCxnSpPr>
            <p:cNvPr id="17" name="直接箭头连接符 16"/>
            <p:cNvCxnSpPr/>
            <p:nvPr/>
          </p:nvCxnSpPr>
          <p:spPr>
            <a:xfrm flipV="1">
              <a:off x="3190240" y="1468120"/>
              <a:ext cx="3034030" cy="4254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6327775" y="3321050"/>
              <a:ext cx="1675130" cy="426085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5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RESERVES &amp; PROSPECTIVES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100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2271" y="1855700"/>
            <a:ext cx="3149808" cy="830580"/>
          </a:xfrm>
        </p:spPr>
        <p:txBody>
          <a:bodyPr>
            <a:normAutofit fontScale="90000"/>
          </a:bodyPr>
          <a:lstStyle/>
          <a:p>
            <a:r>
              <a:rPr lang="en-US" altLang="zh-CN" sz="3000" b="1" dirty="0" smtClean="0"/>
              <a:t>additional </a:t>
            </a:r>
            <a:r>
              <a:rPr lang="en-US" altLang="zh-CN" sz="3000" b="1" dirty="0"/>
              <a:t>flexibility</a:t>
            </a:r>
          </a:p>
        </p:txBody>
      </p:sp>
      <p:sp>
        <p:nvSpPr>
          <p:cNvPr id="4" name="TextBox 33"/>
          <p:cNvSpPr txBox="1"/>
          <p:nvPr/>
        </p:nvSpPr>
        <p:spPr>
          <a:xfrm>
            <a:off x="296092" y="1401717"/>
            <a:ext cx="4747260" cy="365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altLang="x-none" dirty="0" smtClean="0">
                <a:latin typeface="Arial" charset="0"/>
                <a:ea typeface="Arial" charset="0"/>
              </a:rPr>
              <a:t>On </a:t>
            </a:r>
            <a:r>
              <a:rPr lang="en-US" altLang="x-none" dirty="0">
                <a:latin typeface="Arial" charset="0"/>
                <a:ea typeface="Arial" charset="0"/>
              </a:rPr>
              <a:t>Eastern market </a:t>
            </a:r>
            <a:endParaRPr lang="en-US" altLang="zh-CN" dirty="0">
              <a:latin typeface="Arial" charset="0"/>
              <a:ea typeface="Arial" charset="0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2955149" y="1414542"/>
            <a:ext cx="3745865" cy="36576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ESPO-2 (2012)</a:t>
            </a:r>
            <a:endParaRPr lang="en-US" altLang="zh-CN" dirty="0">
              <a:latin typeface="Arial" charset="0"/>
              <a:ea typeface="Arial" charset="0"/>
            </a:endParaRPr>
          </a:p>
        </p:txBody>
      </p:sp>
      <p:pic>
        <p:nvPicPr>
          <p:cNvPr id="7" name="图片 6" descr="65D2I]~)6X[7)U8N[B$}OR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97" y="2853497"/>
            <a:ext cx="5368796" cy="3566209"/>
          </a:xfrm>
          <a:prstGeom prst="rect">
            <a:avLst/>
          </a:prstGeom>
        </p:spPr>
      </p:pic>
      <p:sp>
        <p:nvSpPr>
          <p:cNvPr id="8" name="TextBox 33"/>
          <p:cNvSpPr txBox="1"/>
          <p:nvPr/>
        </p:nvSpPr>
        <p:spPr>
          <a:xfrm>
            <a:off x="5996066" y="1941946"/>
            <a:ext cx="2593299" cy="50783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buFont typeface="Arial" charset="0"/>
              <a:buNone/>
            </a:pPr>
            <a:r>
              <a:rPr lang="en-US" altLang="x-none" sz="2700" b="1" dirty="0">
                <a:solidFill>
                  <a:srgbClr val="FF0000"/>
                </a:solidFill>
                <a:latin typeface="+mj-lt"/>
                <a:ea typeface="Arial" charset="0"/>
              </a:rPr>
              <a:t>“ loan-for-oil ” 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928794" y="142852"/>
            <a:ext cx="685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MAJOR OIL EXPORT PROJECTS</a:t>
            </a:r>
            <a:endParaRPr lang="es-ES" sz="32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2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4518" y="1426664"/>
            <a:ext cx="5744845" cy="88265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altLang="zh-CN" sz="3000" b="1"/>
              <a:t>ESPO buyers by share in 2013</a:t>
            </a:r>
          </a:p>
        </p:txBody>
      </p:sp>
      <p:pic>
        <p:nvPicPr>
          <p:cNvPr id="5" name="内容占位符 4" descr="1H0T(DYQD[ZOAO(J0R_UC~2"/>
          <p:cNvPicPr>
            <a:picLocks noGrp="1" noChangeAspect="1"/>
          </p:cNvPicPr>
          <p:nvPr>
            <p:ph idx="1"/>
          </p:nvPr>
        </p:nvPicPr>
        <p:blipFill>
          <a:blip r:embed="rId2"/>
          <a:srcRect t="5090" b="5763"/>
          <a:stretch>
            <a:fillRect/>
          </a:stretch>
        </p:blipFill>
        <p:spPr>
          <a:xfrm>
            <a:off x="1723843" y="2547257"/>
            <a:ext cx="6466840" cy="4310743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BUYERS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6767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3"/>
          <p:cNvSpPr txBox="1"/>
          <p:nvPr/>
        </p:nvSpPr>
        <p:spPr>
          <a:xfrm>
            <a:off x="292782" y="1240171"/>
            <a:ext cx="4747260" cy="3657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altLang="x-none" b="1" dirty="0">
                <a:latin typeface="Arial" charset="0"/>
                <a:ea typeface="Arial" charset="0"/>
              </a:rPr>
              <a:t>I</a:t>
            </a:r>
            <a:r>
              <a:rPr lang="en-US" altLang="x-none" b="1" dirty="0" smtClean="0">
                <a:latin typeface="Arial" charset="0"/>
                <a:ea typeface="Arial" charset="0"/>
              </a:rPr>
              <a:t>n </a:t>
            </a:r>
            <a:r>
              <a:rPr lang="en-US" altLang="x-none" b="1" dirty="0">
                <a:latin typeface="Arial" charset="0"/>
                <a:ea typeface="Arial" charset="0"/>
              </a:rPr>
              <a:t>Western market </a:t>
            </a:r>
          </a:p>
        </p:txBody>
      </p:sp>
      <p:sp>
        <p:nvSpPr>
          <p:cNvPr id="6" name="TextBox 33"/>
          <p:cNvSpPr txBox="1"/>
          <p:nvPr/>
        </p:nvSpPr>
        <p:spPr>
          <a:xfrm>
            <a:off x="1574931" y="2360350"/>
            <a:ext cx="5666740" cy="6400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Russian crude exports by major export direction</a:t>
            </a:r>
          </a:p>
          <a:p>
            <a:pPr lvl="0" algn="ctr"/>
            <a:r>
              <a:rPr lang="en-US" altLang="zh-CN" dirty="0">
                <a:latin typeface="Arial" charset="0"/>
                <a:ea typeface="Arial" charset="0"/>
              </a:rPr>
              <a:t>(source: IEA)</a:t>
            </a:r>
          </a:p>
        </p:txBody>
      </p:sp>
      <p:pic>
        <p:nvPicPr>
          <p:cNvPr id="8" name="图片 7" descr="Q}ZCZES{U@EQZX5FP`_(SH8"/>
          <p:cNvPicPr>
            <a:picLocks noChangeAspect="1"/>
          </p:cNvPicPr>
          <p:nvPr/>
        </p:nvPicPr>
        <p:blipFill>
          <a:blip r:embed="rId2"/>
          <a:srcRect t="10528"/>
          <a:stretch>
            <a:fillRect/>
          </a:stretch>
        </p:blipFill>
        <p:spPr>
          <a:xfrm>
            <a:off x="567690" y="2989943"/>
            <a:ext cx="8211820" cy="3047546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DEMAND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632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3"/>
          <p:cNvSpPr txBox="1"/>
          <p:nvPr/>
        </p:nvSpPr>
        <p:spPr>
          <a:xfrm>
            <a:off x="1640840" y="1313180"/>
            <a:ext cx="5666740" cy="36576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Russian netbacks of crude oil (source: PIW) </a:t>
            </a:r>
            <a:endParaRPr lang="en-US" altLang="zh-CN" dirty="0">
              <a:latin typeface="Arial" charset="0"/>
              <a:ea typeface="Arial" charset="0"/>
            </a:endParaRPr>
          </a:p>
        </p:txBody>
      </p:sp>
      <p:pic>
        <p:nvPicPr>
          <p:cNvPr id="2" name="图片 1" descr="V9C(]1$6Q$PEVFN]15[CD5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2233930"/>
            <a:ext cx="8354060" cy="3072130"/>
          </a:xfrm>
          <a:prstGeom prst="rect">
            <a:avLst/>
          </a:prstGeom>
        </p:spPr>
      </p:pic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6854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3"/>
          <p:cNvSpPr txBox="1"/>
          <p:nvPr/>
        </p:nvSpPr>
        <p:spPr>
          <a:xfrm>
            <a:off x="1955633" y="1583003"/>
            <a:ext cx="5666740" cy="6400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Russian crude oil exports by route in MT </a:t>
            </a:r>
          </a:p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(source: ARGUS NEFTE TRANTRANSPORT) </a:t>
            </a:r>
            <a:endParaRPr lang="en-US" altLang="zh-CN" dirty="0">
              <a:latin typeface="Arial" charset="0"/>
              <a:ea typeface="Arial" charset="0"/>
            </a:endParaRPr>
          </a:p>
        </p:txBody>
      </p:sp>
      <p:pic>
        <p:nvPicPr>
          <p:cNvPr id="3" name="图片 2" descr="I[P)X(97{ITC([V@K3%[`~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35" y="2171700"/>
            <a:ext cx="6816725" cy="4358005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EXPORTS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211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3"/>
          <p:cNvSpPr txBox="1"/>
          <p:nvPr/>
        </p:nvSpPr>
        <p:spPr>
          <a:xfrm>
            <a:off x="109855" y="1547042"/>
            <a:ext cx="4130040" cy="914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crude oil exports from Russia by detination, IN MT, 2010-2040 </a:t>
            </a:r>
          </a:p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(baseline scenario, eri ras) </a:t>
            </a:r>
            <a:endParaRPr lang="en-US" altLang="zh-CN" dirty="0">
              <a:latin typeface="Arial" charset="0"/>
              <a:ea typeface="Arial" charset="0"/>
            </a:endParaRPr>
          </a:p>
        </p:txBody>
      </p:sp>
      <p:pic>
        <p:nvPicPr>
          <p:cNvPr id="2" name="图片 1" descr="LYL{5XLS]E0H3(B[P$NUJD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3193597"/>
            <a:ext cx="4775200" cy="2844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05" y="3598727"/>
            <a:ext cx="4290695" cy="2439670"/>
          </a:xfrm>
          <a:prstGeom prst="rect">
            <a:avLst/>
          </a:prstGeom>
        </p:spPr>
      </p:pic>
      <p:sp>
        <p:nvSpPr>
          <p:cNvPr id="5" name="TextBox 33"/>
          <p:cNvSpPr txBox="1"/>
          <p:nvPr/>
        </p:nvSpPr>
        <p:spPr>
          <a:xfrm>
            <a:off x="4790440" y="1547042"/>
            <a:ext cx="4353560" cy="9144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oil product exports from Russia by detination, IN MT, 2010-2040 </a:t>
            </a:r>
          </a:p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(baseline scenario, eri ras) </a:t>
            </a:r>
            <a:endParaRPr lang="en-US" altLang="zh-CN" dirty="0">
              <a:latin typeface="Arial" charset="0"/>
              <a:ea typeface="Arial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EXPORT FORECAST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30672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iguel_frasquet\Desktop\Russia\Friday Presentation\dilemma.pn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56810" y="2601685"/>
            <a:ext cx="7607300" cy="2316163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RUSSIAN ENERGY DILEMMA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420914" y="1277257"/>
            <a:ext cx="3062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Will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Europe</a:t>
            </a:r>
            <a:r>
              <a:rPr lang="es-ES" sz="2400" b="1" dirty="0" smtClean="0"/>
              <a:t> use </a:t>
            </a:r>
            <a:r>
              <a:rPr lang="es-ES" sz="2400" b="1" dirty="0" err="1" smtClean="0"/>
              <a:t>Russian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resources</a:t>
            </a:r>
            <a:r>
              <a:rPr lang="es-ES" sz="2400" b="1" dirty="0" smtClean="0"/>
              <a:t> in </a:t>
            </a:r>
            <a:r>
              <a:rPr lang="es-ES" sz="2400" b="1" dirty="0" err="1" smtClean="0"/>
              <a:t>the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future</a:t>
            </a:r>
            <a:r>
              <a:rPr lang="es-ES" sz="2400" b="1" dirty="0" smtClean="0"/>
              <a:t>?</a:t>
            </a:r>
            <a:endParaRPr lang="es-ES" sz="2400" b="1" dirty="0"/>
          </a:p>
        </p:txBody>
      </p:sp>
      <p:sp>
        <p:nvSpPr>
          <p:cNvPr id="10" name="9 CuadroTexto"/>
          <p:cNvSpPr txBox="1"/>
          <p:nvPr/>
        </p:nvSpPr>
        <p:spPr>
          <a:xfrm>
            <a:off x="3889828" y="1190173"/>
            <a:ext cx="3817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Will</a:t>
            </a:r>
            <a:r>
              <a:rPr lang="es-ES" sz="2400" b="1" dirty="0" smtClean="0"/>
              <a:t> China </a:t>
            </a:r>
            <a:r>
              <a:rPr lang="es-ES" sz="2400" b="1" dirty="0" err="1" smtClean="0"/>
              <a:t>become</a:t>
            </a:r>
            <a:r>
              <a:rPr lang="es-ES" sz="2400" b="1" dirty="0" smtClean="0"/>
              <a:t> a </a:t>
            </a:r>
            <a:r>
              <a:rPr lang="es-ES" sz="2400" b="1" dirty="0" err="1" smtClean="0"/>
              <a:t>larger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importer</a:t>
            </a:r>
            <a:r>
              <a:rPr lang="es-ES" sz="2400" b="1" dirty="0" smtClean="0"/>
              <a:t> of </a:t>
            </a:r>
            <a:r>
              <a:rPr lang="es-ES" sz="2400" b="1" dirty="0" err="1" smtClean="0"/>
              <a:t>Russian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oil</a:t>
            </a:r>
            <a:r>
              <a:rPr lang="es-ES" sz="2400" b="1" dirty="0" smtClean="0"/>
              <a:t> and gas?</a:t>
            </a:r>
            <a:endParaRPr lang="es-ES" sz="24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5442856" y="2203271"/>
            <a:ext cx="3410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Will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Russia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have</a:t>
            </a:r>
            <a:r>
              <a:rPr lang="es-ES" sz="2400" b="1" dirty="0" smtClean="0"/>
              <a:t> more </a:t>
            </a:r>
            <a:r>
              <a:rPr lang="es-ES" sz="2400" b="1" dirty="0" err="1" smtClean="0"/>
              <a:t>investitions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for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energy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products</a:t>
            </a:r>
            <a:r>
              <a:rPr lang="es-ES" sz="2400" b="1" dirty="0" smtClean="0"/>
              <a:t>?</a:t>
            </a:r>
            <a:endParaRPr lang="es-ES" sz="24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204684" y="3323772"/>
            <a:ext cx="2598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Where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will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Russian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oil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be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needed</a:t>
            </a:r>
            <a:r>
              <a:rPr lang="es-ES" sz="2400" b="1" dirty="0" smtClean="0"/>
              <a:t>?</a:t>
            </a:r>
            <a:endParaRPr lang="es-ES" sz="2400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24114" y="4949372"/>
            <a:ext cx="413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What</a:t>
            </a:r>
            <a:r>
              <a:rPr lang="es-ES" sz="2400" b="1" dirty="0" smtClean="0"/>
              <a:t> can </a:t>
            </a:r>
            <a:r>
              <a:rPr lang="es-ES" sz="2400" b="1" dirty="0" err="1" smtClean="0"/>
              <a:t>Russia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recieve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from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exporting</a:t>
            </a:r>
            <a:r>
              <a:rPr lang="es-ES" sz="2400" b="1" dirty="0" smtClean="0"/>
              <a:t> gas?</a:t>
            </a:r>
            <a:endParaRPr lang="es-ES" sz="2400" b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457372" y="5036458"/>
            <a:ext cx="275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Will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there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be</a:t>
            </a:r>
            <a:r>
              <a:rPr lang="es-ES" sz="2400" b="1" dirty="0" smtClean="0"/>
              <a:t> more </a:t>
            </a:r>
            <a:r>
              <a:rPr lang="es-ES" sz="2400" b="1" dirty="0" err="1" smtClean="0"/>
              <a:t>concurents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on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the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market</a:t>
            </a:r>
            <a:r>
              <a:rPr lang="es-ES" sz="2400" b="1" dirty="0" smtClean="0"/>
              <a:t>?</a:t>
            </a:r>
            <a:endParaRPr lang="es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1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3"/>
          <p:cNvSpPr txBox="1"/>
          <p:nvPr/>
        </p:nvSpPr>
        <p:spPr>
          <a:xfrm>
            <a:off x="73025" y="1561540"/>
            <a:ext cx="4130040" cy="6400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FSU key product exports</a:t>
            </a:r>
          </a:p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(IEA) </a:t>
            </a:r>
            <a:endParaRPr lang="en-US" altLang="zh-CN" dirty="0">
              <a:latin typeface="Arial" charset="0"/>
              <a:ea typeface="Arial" charset="0"/>
            </a:endParaRPr>
          </a:p>
        </p:txBody>
      </p:sp>
      <p:sp>
        <p:nvSpPr>
          <p:cNvPr id="5" name="TextBox 33"/>
          <p:cNvSpPr txBox="1"/>
          <p:nvPr/>
        </p:nvSpPr>
        <p:spPr>
          <a:xfrm>
            <a:off x="4753610" y="1561540"/>
            <a:ext cx="4353560" cy="6400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Europe's key product balances</a:t>
            </a:r>
          </a:p>
          <a:p>
            <a:pPr lvl="0" algn="ctr"/>
            <a:r>
              <a:rPr lang="en-US" altLang="x-none" dirty="0">
                <a:latin typeface="Arial" charset="0"/>
                <a:ea typeface="Arial" charset="0"/>
                <a:sym typeface="+mn-ea"/>
              </a:rPr>
              <a:t>(IEA) </a:t>
            </a:r>
            <a:endParaRPr lang="en-US" altLang="zh-CN" dirty="0">
              <a:latin typeface="Arial" charset="0"/>
              <a:ea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" y="2699460"/>
            <a:ext cx="4623435" cy="3054350"/>
          </a:xfrm>
          <a:prstGeom prst="rect">
            <a:avLst/>
          </a:prstGeom>
        </p:spPr>
      </p:pic>
      <p:pic>
        <p:nvPicPr>
          <p:cNvPr id="7" name="图片 6" descr="D08([$6`IY3(L06NYTZG1%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53" y="2714450"/>
            <a:ext cx="4222115" cy="2902585"/>
          </a:xfrm>
          <a:prstGeom prst="rect">
            <a:avLst/>
          </a:prstGeom>
        </p:spPr>
      </p:pic>
      <p:cxnSp>
        <p:nvCxnSpPr>
          <p:cNvPr id="9" name="8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0272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Диаграмма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184529834"/>
              </p:ext>
            </p:extLst>
          </p:nvPr>
        </p:nvGraphicFramePr>
        <p:xfrm>
          <a:off x="-7047123" y="1543050"/>
          <a:ext cx="6264696" cy="4584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Диаграмма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672309962"/>
              </p:ext>
            </p:extLst>
          </p:nvPr>
        </p:nvGraphicFramePr>
        <p:xfrm>
          <a:off x="10285729" y="1884986"/>
          <a:ext cx="7090284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EXPORT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/>
          <a:srcRect l="16970" r="14242"/>
          <a:stretch>
            <a:fillRect/>
          </a:stretch>
        </p:blipFill>
        <p:spPr bwMode="auto">
          <a:xfrm>
            <a:off x="289378" y="1566863"/>
            <a:ext cx="432435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6"/>
          <a:srcRect l="19437" r="19973"/>
          <a:stretch>
            <a:fillRect/>
          </a:stretch>
        </p:blipFill>
        <p:spPr bwMode="auto">
          <a:xfrm>
            <a:off x="4838700" y="1757363"/>
            <a:ext cx="43053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87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5151" y="1790124"/>
            <a:ext cx="8711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  <a:ea typeface="Times New Roman" charset="0"/>
                <a:cs typeface="Times New Roman" charset="0"/>
              </a:rPr>
              <a:t>Does Europe need more Russian oil?</a:t>
            </a:r>
            <a:endParaRPr lang="ru-RU" sz="4400" dirty="0">
              <a:latin typeface="+mj-lt"/>
              <a:ea typeface="Times New Roman" charset="0"/>
              <a:cs typeface="Times New Roman" charset="0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53" y="3081283"/>
            <a:ext cx="3508928" cy="2809938"/>
          </a:xfrm>
          <a:prstGeom prst="rect">
            <a:avLst/>
          </a:prstGeom>
        </p:spPr>
      </p:pic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8016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170" y="110777"/>
            <a:ext cx="1214285" cy="746785"/>
          </a:xfrm>
          <a:prstGeom prst="rect">
            <a:avLst/>
          </a:prstGeom>
        </p:spPr>
      </p:pic>
      <p:graphicFrame>
        <p:nvGraphicFramePr>
          <p:cNvPr id="8" name="Диаграмма 7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595676686"/>
              </p:ext>
            </p:extLst>
          </p:nvPr>
        </p:nvGraphicFramePr>
        <p:xfrm>
          <a:off x="611560" y="1304144"/>
          <a:ext cx="8232637" cy="5553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10" name="9 CuadroTexto"/>
          <p:cNvSpPr txBox="1"/>
          <p:nvPr/>
        </p:nvSpPr>
        <p:spPr>
          <a:xfrm>
            <a:off x="1481587" y="134910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NETHERLANDS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45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190" y="106680"/>
            <a:ext cx="1244184" cy="74775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Диаграмма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74336366"/>
              </p:ext>
            </p:extLst>
          </p:nvPr>
        </p:nvGraphicFramePr>
        <p:xfrm>
          <a:off x="1129544" y="1469036"/>
          <a:ext cx="7639702" cy="5251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1481587" y="134910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GERMANY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56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495400136"/>
              </p:ext>
            </p:extLst>
          </p:nvPr>
        </p:nvGraphicFramePr>
        <p:xfrm>
          <a:off x="338042" y="1441551"/>
          <a:ext cx="8400747" cy="4726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786" y="108550"/>
            <a:ext cx="1128557" cy="70336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1481587" y="134910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POLAND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464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19" y="55319"/>
            <a:ext cx="1122841" cy="74449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" name="Диаграмма 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772064346"/>
              </p:ext>
            </p:extLst>
          </p:nvPr>
        </p:nvGraphicFramePr>
        <p:xfrm>
          <a:off x="467544" y="1262743"/>
          <a:ext cx="8256731" cy="5478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1481587" y="134910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ITALY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3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11560" y="1733645"/>
            <a:ext cx="3118611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C1C1C"/>
                </a:solidFill>
                <a:latin typeface="Helvetica Neue" charset="0"/>
                <a:ea typeface="Helvetica Neue" charset="0"/>
                <a:cs typeface="Helvetica Neue" charset="0"/>
              </a:rPr>
              <a:t>Concession</a:t>
            </a:r>
          </a:p>
          <a:p>
            <a:pPr algn="just"/>
            <a:endParaRPr lang="en-US" dirty="0">
              <a:solidFill>
                <a:srgbClr val="1C1C1C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just"/>
            <a:r>
              <a:rPr lang="en-US" dirty="0">
                <a:solidFill>
                  <a:srgbClr val="1C1C1C"/>
                </a:solidFill>
                <a:latin typeface="Helvetica Neue" charset="0"/>
                <a:ea typeface="Helvetica Neue" charset="0"/>
                <a:cs typeface="Helvetica Neue" charset="0"/>
              </a:rPr>
              <a:t>A</a:t>
            </a:r>
            <a:r>
              <a:rPr lang="en-US" dirty="0" smtClean="0">
                <a:solidFill>
                  <a:srgbClr val="1C1C1C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>
                <a:solidFill>
                  <a:srgbClr val="1C1C1C"/>
                </a:solidFill>
                <a:latin typeface="Helvetica Neue" charset="0"/>
                <a:ea typeface="Helvetica Neue" charset="0"/>
                <a:cs typeface="Helvetica Neue" charset="0"/>
              </a:rPr>
              <a:t>grant of rights, land or property by a government, local authority, corporation, individual or other legal entity.</a:t>
            </a:r>
            <a:endParaRPr lang="ru-RU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10946" y="1733645"/>
            <a:ext cx="405568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Production sharing </a:t>
            </a:r>
          </a:p>
          <a:p>
            <a:pPr algn="ctr"/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  <a:p>
            <a:pPr algn="ctr"/>
            <a:endParaRPr lang="en-US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algn="just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common type of contract signed between a government and a resource extraction 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company (or 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g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roup of companies) concerning how much of the resource (usually oil) extracted from the country each will receive. </a:t>
            </a:r>
            <a:endParaRPr lang="ru-RU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19" y="55319"/>
            <a:ext cx="1122841" cy="7444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10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13" name="12 CuadroTexto"/>
          <p:cNvSpPr txBox="1"/>
          <p:nvPr/>
        </p:nvSpPr>
        <p:spPr>
          <a:xfrm>
            <a:off x="1481587" y="134910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CONTRACTS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499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Встроенное изображение 2"/>
          <p:cNvPicPr>
            <a:picLocks noChangeAspect="1" noChangeArrowheads="1"/>
          </p:cNvPicPr>
          <p:nvPr/>
        </p:nvPicPr>
        <p:blipFill>
          <a:blip r:embed="rId2"/>
          <a:srcRect l="11331" r="2338"/>
          <a:stretch>
            <a:fillRect/>
          </a:stretch>
        </p:blipFill>
        <p:spPr bwMode="auto">
          <a:xfrm>
            <a:off x="0" y="8976"/>
            <a:ext cx="9144000" cy="684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647700" y="2548501"/>
            <a:ext cx="10382250" cy="2028190"/>
          </a:xfrm>
        </p:spPr>
        <p:txBody>
          <a:bodyPr>
            <a:normAutofit/>
          </a:bodyPr>
          <a:lstStyle/>
          <a:p>
            <a:r>
              <a:rPr lang="en-US" altLang="zh-CN" sz="4800" b="1" dirty="0" smtClean="0"/>
              <a:t>Gas Export Strategy for Russia</a:t>
            </a:r>
            <a:endParaRPr lang="en-US" altLang="zh-CN" sz="4800" b="1" dirty="0"/>
          </a:p>
        </p:txBody>
      </p:sp>
    </p:spTree>
    <p:extLst>
      <p:ext uri="{BB962C8B-B14F-4D97-AF65-F5344CB8AC3E}">
        <p14:creationId xmlns="" xmlns:p14="http://schemas.microsoft.com/office/powerpoint/2010/main" val="18729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57488" y="142852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RESERVES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1026" name="Picture 2" descr="C:\Users\miguel_frasquet\Desktop\Russia\Friday Presentation\gas_reserves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797" y="1373859"/>
            <a:ext cx="2856673" cy="3435347"/>
          </a:xfrm>
          <a:prstGeom prst="rect">
            <a:avLst/>
          </a:prstGeom>
          <a:noFill/>
        </p:spPr>
      </p:pic>
      <p:pic>
        <p:nvPicPr>
          <p:cNvPr id="1028" name="Picture 4" descr="C:\Users\miguel_frasquet\Desktop\Russia\Friday Presentation\gas_reserves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786378" y="3714752"/>
            <a:ext cx="4389437" cy="1755775"/>
          </a:xfrm>
          <a:prstGeom prst="rect">
            <a:avLst/>
          </a:prstGeom>
          <a:noFill/>
        </p:spPr>
      </p:pic>
      <p:pic>
        <p:nvPicPr>
          <p:cNvPr id="1032" name="Picture 8" descr="C:\Users\miguel_frasquet\Desktop\Russia\Friday Presentation\gas_reserves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9058" y="1928802"/>
            <a:ext cx="5000628" cy="4353267"/>
          </a:xfrm>
          <a:prstGeom prst="rect">
            <a:avLst/>
          </a:prstGeom>
          <a:noFill/>
        </p:spPr>
      </p:pic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9" name="8 Rectángulo"/>
          <p:cNvSpPr/>
          <p:nvPr/>
        </p:nvSpPr>
        <p:spPr>
          <a:xfrm>
            <a:off x="275771" y="5073134"/>
            <a:ext cx="2815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en-US" altLang="zh-CN" b="1" dirty="0" smtClean="0"/>
              <a:t>World’s largest gas reserves</a:t>
            </a:r>
            <a:endParaRPr lang="en-US" altLang="zh-CN" b="1" dirty="0"/>
          </a:p>
        </p:txBody>
      </p:sp>
      <p:sp>
        <p:nvSpPr>
          <p:cNvPr id="10" name="9 Rectángulo"/>
          <p:cNvSpPr/>
          <p:nvPr/>
        </p:nvSpPr>
        <p:spPr>
          <a:xfrm>
            <a:off x="471714" y="3657991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/>
            <a:r>
              <a:rPr lang="en-US" altLang="zh-CN" b="1" dirty="0" smtClean="0"/>
              <a:t>17%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206" r="3170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1326" y="300601"/>
            <a:ext cx="7863205" cy="20281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 Oil Export </a:t>
            </a:r>
            <a:r>
              <a:rPr lang="en-US" altLang="zh-CN" b="1" dirty="0" smtClean="0"/>
              <a:t>Strategy</a:t>
            </a:r>
            <a:br>
              <a:rPr lang="en-US" altLang="zh-CN" b="1" dirty="0" smtClean="0"/>
            </a:br>
            <a:r>
              <a:rPr lang="en-US" altLang="zh-CN" b="1" dirty="0" smtClean="0"/>
              <a:t>for Russia</a:t>
            </a:r>
            <a:endParaRPr lang="en-US" altLang="zh-CN" b="1" dirty="0"/>
          </a:p>
        </p:txBody>
      </p:sp>
    </p:spTree>
    <p:extLst>
      <p:ext uri="{BB962C8B-B14F-4D97-AF65-F5344CB8AC3E}">
        <p14:creationId xmlns="" xmlns:p14="http://schemas.microsoft.com/office/powerpoint/2010/main" val="18729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iguel_frasquet\Desktop\Russia\Friday Presentation\gas_reserves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489" y="1785926"/>
            <a:ext cx="8783667" cy="4155830"/>
          </a:xfrm>
          <a:prstGeom prst="rect">
            <a:avLst/>
          </a:prstGeom>
          <a:noFill/>
        </p:spPr>
      </p:pic>
      <p:sp>
        <p:nvSpPr>
          <p:cNvPr id="5" name="4 CuadroTexto"/>
          <p:cNvSpPr txBox="1"/>
          <p:nvPr/>
        </p:nvSpPr>
        <p:spPr>
          <a:xfrm>
            <a:off x="2857488" y="142852"/>
            <a:ext cx="4071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RESERVES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iguel_frasquet\Desktop\Russia\Friday Presentation\GAS_DEMAND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285860"/>
            <a:ext cx="5305810" cy="3154247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DEMAND RUSSIA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11" name="10 Rectángulo"/>
          <p:cNvSpPr/>
          <p:nvPr/>
        </p:nvSpPr>
        <p:spPr>
          <a:xfrm>
            <a:off x="357158" y="5357826"/>
            <a:ext cx="8429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sz="2400" dirty="0" smtClean="0"/>
              <a:t> </a:t>
            </a:r>
            <a:r>
              <a:rPr lang="es-ES" sz="2400" dirty="0" err="1" smtClean="0"/>
              <a:t>Huge</a:t>
            </a:r>
            <a:r>
              <a:rPr lang="es-ES" sz="2400" dirty="0" smtClean="0"/>
              <a:t> </a:t>
            </a:r>
            <a:r>
              <a:rPr lang="es-ES" sz="2400" dirty="0" err="1" smtClean="0"/>
              <a:t>potential</a:t>
            </a:r>
            <a:r>
              <a:rPr lang="es-ES" sz="2400" dirty="0" smtClean="0"/>
              <a:t> </a:t>
            </a:r>
            <a:r>
              <a:rPr lang="en-US" sz="2400" dirty="0" smtClean="0"/>
              <a:t>for efficiency savings in Russia’s gas-using infrastructure (especially power </a:t>
            </a:r>
            <a:r>
              <a:rPr lang="es-ES" sz="2400" dirty="0" err="1" smtClean="0"/>
              <a:t>Generation</a:t>
            </a:r>
            <a:r>
              <a:rPr lang="es-ES" sz="2400" dirty="0" smtClean="0"/>
              <a:t>)</a:t>
            </a:r>
            <a:endParaRPr lang="es-ES" sz="2400" dirty="0"/>
          </a:p>
        </p:txBody>
      </p:sp>
      <p:sp>
        <p:nvSpPr>
          <p:cNvPr id="15" name="14 Rectángulo"/>
          <p:cNvSpPr/>
          <p:nvPr/>
        </p:nvSpPr>
        <p:spPr>
          <a:xfrm>
            <a:off x="357158" y="6215082"/>
            <a:ext cx="3342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Marginal growth in GDP</a:t>
            </a:r>
            <a:endParaRPr lang="es-ES" sz="2400" dirty="0"/>
          </a:p>
        </p:txBody>
      </p:sp>
      <p:sp>
        <p:nvSpPr>
          <p:cNvPr id="16" name="15 Rectángulo"/>
          <p:cNvSpPr/>
          <p:nvPr/>
        </p:nvSpPr>
        <p:spPr>
          <a:xfrm>
            <a:off x="357158" y="4857760"/>
            <a:ext cx="7613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Already half of the country’s total primary energy demand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iguel_frasquet\Desktop\Russia\Friday Presentation\gas_PRODUCTION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20" y="2052148"/>
            <a:ext cx="4929222" cy="3432662"/>
          </a:xfrm>
          <a:prstGeom prst="rect">
            <a:avLst/>
          </a:prstGeom>
          <a:noFill/>
        </p:spPr>
      </p:pic>
      <p:pic>
        <p:nvPicPr>
          <p:cNvPr id="3074" name="Picture 2" descr="C:\Users\miguel_frasquet\Desktop\Russia\Friday Presentation\gas_production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143116"/>
            <a:ext cx="2916078" cy="3506785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1928794" y="142852"/>
            <a:ext cx="6572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PRODUCTION RUSSIA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9221" name="Picture 5" descr="C:\Users\miguel_frasquet\Desktop\Russia\Friday Presentation\gas_PRODUCTION4_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33940" y="2557456"/>
            <a:ext cx="4063563" cy="29322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771270" y="1521268"/>
            <a:ext cx="72406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s-ES" sz="2800" dirty="0" smtClean="0"/>
              <a:t> </a:t>
            </a:r>
            <a:r>
              <a:rPr lang="es-ES" sz="2800" dirty="0" err="1" smtClean="0"/>
              <a:t>Owner</a:t>
            </a:r>
            <a:r>
              <a:rPr lang="es-ES" sz="2800" dirty="0" smtClean="0"/>
              <a:t> of </a:t>
            </a:r>
            <a:r>
              <a:rPr lang="es-ES" sz="2800" dirty="0" err="1" smtClean="0"/>
              <a:t>the</a:t>
            </a:r>
            <a:r>
              <a:rPr lang="es-ES" sz="2800" dirty="0" smtClean="0"/>
              <a:t> pipeline </a:t>
            </a:r>
            <a:r>
              <a:rPr lang="es-ES" sz="2800" dirty="0" err="1" smtClean="0"/>
              <a:t>system</a:t>
            </a:r>
            <a:r>
              <a:rPr lang="es-ES" sz="2800" dirty="0" smtClean="0"/>
              <a:t> (UGSS). </a:t>
            </a:r>
            <a:r>
              <a:rPr lang="es-ES" sz="2800" dirty="0" err="1" smtClean="0"/>
              <a:t>Although</a:t>
            </a:r>
            <a:r>
              <a:rPr lang="es-ES" sz="2800" dirty="0" smtClean="0"/>
              <a:t> </a:t>
            </a:r>
            <a:r>
              <a:rPr lang="es-ES" sz="2800" dirty="0" err="1" smtClean="0"/>
              <a:t>Third</a:t>
            </a:r>
            <a:r>
              <a:rPr lang="es-ES" sz="2800" dirty="0" smtClean="0"/>
              <a:t> </a:t>
            </a:r>
            <a:r>
              <a:rPr lang="es-ES" sz="2800" dirty="0" err="1" smtClean="0"/>
              <a:t>Party</a:t>
            </a:r>
            <a:r>
              <a:rPr lang="es-ES" sz="2800" dirty="0" smtClean="0"/>
              <a:t> Access </a:t>
            </a:r>
            <a:r>
              <a:rPr lang="es-ES" sz="2800" dirty="0" err="1" smtClean="0"/>
              <a:t>regulations</a:t>
            </a:r>
            <a:r>
              <a:rPr lang="es-ES" sz="2800" dirty="0" smtClean="0"/>
              <a:t>, </a:t>
            </a:r>
            <a:r>
              <a:rPr lang="es-ES" sz="2800" dirty="0" err="1" smtClean="0"/>
              <a:t>Gazprom</a:t>
            </a:r>
            <a:r>
              <a:rPr lang="es-ES" sz="2800" dirty="0" smtClean="0"/>
              <a:t> </a:t>
            </a:r>
            <a:r>
              <a:rPr lang="es-ES" sz="2800" dirty="0" err="1" smtClean="0"/>
              <a:t>monopolize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data of </a:t>
            </a:r>
            <a:r>
              <a:rPr lang="es-ES" sz="2800" dirty="0" err="1" smtClean="0"/>
              <a:t>capacity</a:t>
            </a:r>
            <a:r>
              <a:rPr lang="es-ES" sz="2800" dirty="0" smtClean="0"/>
              <a:t> </a:t>
            </a:r>
            <a:r>
              <a:rPr lang="es-ES" sz="2800" dirty="0" err="1" smtClean="0"/>
              <a:t>utilization</a:t>
            </a:r>
            <a:r>
              <a:rPr lang="es-ES" sz="2800" dirty="0" smtClean="0"/>
              <a:t> of </a:t>
            </a:r>
            <a:r>
              <a:rPr lang="es-ES" sz="2800" dirty="0" err="1" smtClean="0"/>
              <a:t>the</a:t>
            </a:r>
            <a:r>
              <a:rPr lang="es-ES" sz="2800" dirty="0" smtClean="0"/>
              <a:t> </a:t>
            </a:r>
            <a:r>
              <a:rPr lang="es-ES" sz="2800" dirty="0" err="1" smtClean="0"/>
              <a:t>system</a:t>
            </a:r>
            <a:endParaRPr lang="es-ES" sz="28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71271" y="4009571"/>
            <a:ext cx="7168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s-ES" sz="2800" dirty="0" smtClean="0"/>
              <a:t> </a:t>
            </a:r>
            <a:r>
              <a:rPr lang="es-ES" sz="2800" dirty="0" err="1" smtClean="0"/>
              <a:t>Influence</a:t>
            </a:r>
            <a:r>
              <a:rPr lang="es-ES" sz="2800" dirty="0" smtClean="0"/>
              <a:t> in </a:t>
            </a:r>
            <a:r>
              <a:rPr lang="es-ES" sz="2800" dirty="0" err="1" smtClean="0"/>
              <a:t>the</a:t>
            </a:r>
            <a:r>
              <a:rPr lang="es-ES" sz="2800" dirty="0" smtClean="0"/>
              <a:t> </a:t>
            </a:r>
            <a:r>
              <a:rPr lang="es-ES" sz="2800" dirty="0" err="1" smtClean="0"/>
              <a:t>annual</a:t>
            </a:r>
            <a:r>
              <a:rPr lang="es-ES" sz="2800" dirty="0" smtClean="0"/>
              <a:t> Gas Balance in </a:t>
            </a:r>
            <a:r>
              <a:rPr lang="es-ES" sz="2800" dirty="0" err="1" smtClean="0"/>
              <a:t>Russia</a:t>
            </a:r>
            <a:r>
              <a:rPr lang="es-ES" sz="2800" dirty="0" smtClean="0"/>
              <a:t> (</a:t>
            </a:r>
            <a:r>
              <a:rPr lang="es-ES" sz="2800" dirty="0" err="1" smtClean="0"/>
              <a:t>Where</a:t>
            </a:r>
            <a:r>
              <a:rPr lang="es-ES" sz="2800" dirty="0" smtClean="0"/>
              <a:t> </a:t>
            </a:r>
            <a:r>
              <a:rPr lang="es-ES" sz="2800" dirty="0" err="1" smtClean="0"/>
              <a:t>projected</a:t>
            </a:r>
            <a:r>
              <a:rPr lang="es-ES" sz="2800" dirty="0" smtClean="0"/>
              <a:t> gas </a:t>
            </a:r>
            <a:r>
              <a:rPr lang="es-ES" sz="2800" dirty="0" err="1" smtClean="0"/>
              <a:t>production</a:t>
            </a:r>
            <a:r>
              <a:rPr lang="es-ES" sz="2800" dirty="0" smtClean="0"/>
              <a:t> </a:t>
            </a:r>
            <a:r>
              <a:rPr lang="es-ES" sz="2800" dirty="0" err="1" smtClean="0"/>
              <a:t>levels</a:t>
            </a:r>
            <a:r>
              <a:rPr lang="es-ES" sz="2800" dirty="0" smtClean="0"/>
              <a:t> are set </a:t>
            </a:r>
            <a:r>
              <a:rPr lang="es-ES" sz="2800" dirty="0" err="1" smtClean="0"/>
              <a:t>for</a:t>
            </a:r>
            <a:r>
              <a:rPr lang="es-ES" sz="2800" dirty="0" smtClean="0"/>
              <a:t> </a:t>
            </a:r>
            <a:r>
              <a:rPr lang="es-ES" sz="2800" dirty="0" err="1" smtClean="0"/>
              <a:t>one</a:t>
            </a:r>
            <a:r>
              <a:rPr lang="es-ES" sz="2800" dirty="0" smtClean="0"/>
              <a:t> </a:t>
            </a:r>
            <a:r>
              <a:rPr lang="es-ES" sz="2800" dirty="0" err="1" smtClean="0"/>
              <a:t>year</a:t>
            </a:r>
            <a:r>
              <a:rPr lang="es-ES" sz="2800" dirty="0" smtClean="0"/>
              <a:t> </a:t>
            </a:r>
            <a:r>
              <a:rPr lang="es-ES" sz="2800" dirty="0" err="1" smtClean="0"/>
              <a:t>ahead</a:t>
            </a:r>
            <a:r>
              <a:rPr lang="es-ES" sz="2800" dirty="0" smtClean="0"/>
              <a:t>)</a:t>
            </a:r>
            <a:endParaRPr lang="es-ES" sz="2800" dirty="0"/>
          </a:p>
        </p:txBody>
      </p:sp>
      <p:sp>
        <p:nvSpPr>
          <p:cNvPr id="9" name="8 CuadroTexto"/>
          <p:cNvSpPr txBox="1"/>
          <p:nvPr/>
        </p:nvSpPr>
        <p:spPr>
          <a:xfrm>
            <a:off x="1928794" y="142852"/>
            <a:ext cx="6572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PRODUCTION RUSSIA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miguel_frasquet\Desktop\Russia\Friday Presentation\gas_PRODUCTION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1357298"/>
            <a:ext cx="4500594" cy="3217905"/>
          </a:xfrm>
          <a:prstGeom prst="rect">
            <a:avLst/>
          </a:prstGeom>
          <a:noFill/>
        </p:spPr>
      </p:pic>
      <p:pic>
        <p:nvPicPr>
          <p:cNvPr id="5" name="Picture 4" descr="C:\Users\miguel_frasquet\Desktop\Russia\Friday Presentation\gas_production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500306"/>
            <a:ext cx="3571868" cy="1667840"/>
          </a:xfrm>
          <a:prstGeom prst="rect">
            <a:avLst/>
          </a:prstGeom>
          <a:noFill/>
        </p:spPr>
      </p:pic>
      <p:sp>
        <p:nvSpPr>
          <p:cNvPr id="14" name="13 Rectángulo"/>
          <p:cNvSpPr/>
          <p:nvPr/>
        </p:nvSpPr>
        <p:spPr>
          <a:xfrm>
            <a:off x="357158" y="4834582"/>
            <a:ext cx="3143272" cy="1428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14 CuadroTexto"/>
          <p:cNvSpPr txBox="1"/>
          <p:nvPr/>
        </p:nvSpPr>
        <p:spPr>
          <a:xfrm>
            <a:off x="500034" y="4834582"/>
            <a:ext cx="2357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smtClean="0">
                <a:latin typeface="Century Gothic" pitchFamily="34" charset="0"/>
              </a:rPr>
              <a:t>2014</a:t>
            </a:r>
            <a:endParaRPr lang="es-ES" sz="4800" b="1" dirty="0">
              <a:latin typeface="Century Gothic" pitchFamily="34" charset="0"/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2000232" y="4906020"/>
            <a:ext cx="2786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CAPACITY</a:t>
            </a:r>
          </a:p>
          <a:p>
            <a:r>
              <a:rPr lang="es-ES" sz="2000" b="1" dirty="0" smtClean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FACTOR</a:t>
            </a:r>
            <a:endParaRPr lang="es-ES" sz="2000" b="1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1357290" y="5548962"/>
            <a:ext cx="1357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chemeClr val="accent1">
                    <a:lumMod val="75000"/>
                  </a:schemeClr>
                </a:solidFill>
                <a:latin typeface="Century Gothic" pitchFamily="34" charset="0"/>
              </a:rPr>
              <a:t>72%</a:t>
            </a:r>
            <a:endParaRPr lang="es-ES" sz="4000" b="1" dirty="0">
              <a:solidFill>
                <a:schemeClr val="accent1">
                  <a:lumMod val="7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3643306" y="5072074"/>
            <a:ext cx="5143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smtClean="0"/>
              <a:t>“Today </a:t>
            </a:r>
            <a:r>
              <a:rPr lang="en-US" i="1" dirty="0" err="1" smtClean="0"/>
              <a:t>Gazprom’s</a:t>
            </a:r>
            <a:r>
              <a:rPr lang="en-US" i="1" dirty="0" smtClean="0"/>
              <a:t> production opportunities come up to 617 </a:t>
            </a:r>
            <a:r>
              <a:rPr lang="en-US" i="1" dirty="0" err="1" smtClean="0"/>
              <a:t>bcm</a:t>
            </a:r>
            <a:r>
              <a:rPr lang="en-US" i="1" dirty="0" smtClean="0"/>
              <a:t> of gas. The volume of gas produced by the Company in 2014 totaled 444 </a:t>
            </a:r>
            <a:r>
              <a:rPr lang="en-US" i="1" dirty="0" err="1" smtClean="0"/>
              <a:t>bcm</a:t>
            </a:r>
            <a:r>
              <a:rPr lang="en-US" i="1" dirty="0" smtClean="0"/>
              <a:t>”</a:t>
            </a:r>
            <a:endParaRPr lang="es-ES" b="1" dirty="0">
              <a:solidFill>
                <a:schemeClr val="bg1">
                  <a:lumMod val="5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7429520" y="6000768"/>
            <a:ext cx="1489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Alexey</a:t>
            </a:r>
            <a:r>
              <a:rPr lang="es-ES" b="1" dirty="0" smtClean="0"/>
              <a:t> Miller</a:t>
            </a:r>
          </a:p>
          <a:p>
            <a:r>
              <a:rPr lang="es-ES" b="1" dirty="0" smtClean="0"/>
              <a:t>CEO </a:t>
            </a:r>
            <a:r>
              <a:rPr lang="es-ES" b="1" dirty="0" err="1" smtClean="0"/>
              <a:t>Gazprom</a:t>
            </a:r>
            <a:endParaRPr lang="es-ES" b="1" dirty="0"/>
          </a:p>
        </p:txBody>
      </p:sp>
      <p:pic>
        <p:nvPicPr>
          <p:cNvPr id="4099" name="Picture 3" descr="C:\Users\miguel_frasquet\Desktop\Russia\Friday Presentation\GAZPROM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6116" y="2285992"/>
            <a:ext cx="430971" cy="714356"/>
          </a:xfrm>
          <a:prstGeom prst="rect">
            <a:avLst/>
          </a:prstGeom>
          <a:noFill/>
        </p:spPr>
      </p:pic>
      <p:sp>
        <p:nvSpPr>
          <p:cNvPr id="13" name="12 Rectángulo"/>
          <p:cNvSpPr/>
          <p:nvPr/>
        </p:nvSpPr>
        <p:spPr>
          <a:xfrm>
            <a:off x="928662" y="6334780"/>
            <a:ext cx="2500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/>
              <a:t>OVERSUPPLY</a:t>
            </a:r>
            <a:endParaRPr lang="es-ES" sz="2800" b="1" dirty="0"/>
          </a:p>
        </p:txBody>
      </p:sp>
      <p:cxnSp>
        <p:nvCxnSpPr>
          <p:cNvPr id="21" name="20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26" name="25 CuadroTexto"/>
          <p:cNvSpPr txBox="1"/>
          <p:nvPr/>
        </p:nvSpPr>
        <p:spPr>
          <a:xfrm>
            <a:off x="1928794" y="142852"/>
            <a:ext cx="6572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PRODUCTION RUSSIA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357290" y="142852"/>
            <a:ext cx="7786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GAZPROM ADDITIONAL CAPACITY</a:t>
            </a:r>
            <a:endParaRPr lang="es-ES" sz="32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5122" name="Picture 2" descr="C:\Users\miguel_frasquet\Desktop\Russia\Friday Presentation\gas_PRODUCTION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1214422"/>
            <a:ext cx="5290586" cy="53956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1357290" y="142852"/>
            <a:ext cx="778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NGP ADDITIONAL CAPACITY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11267" name="Picture 3" descr="C:\Users\miguel_frasquet\Desktop\Russia\Friday Presentation\gas_PRODUCTION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3655" y="1809296"/>
            <a:ext cx="6126163" cy="3668713"/>
          </a:xfrm>
          <a:prstGeom prst="rect">
            <a:avLst/>
          </a:prstGeom>
          <a:noFill/>
        </p:spPr>
      </p:pic>
      <p:pic>
        <p:nvPicPr>
          <p:cNvPr id="11268" name="Picture 4" descr="C:\Users\miguel_frasquet\Desktop\Russia\Friday Presentation\gas_PRODUCTION6_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15548" y="1479778"/>
            <a:ext cx="3846286" cy="1889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iguel_frasquet\Desktop\Russia\Friday Presentation\gas_potential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9006" y="1284738"/>
            <a:ext cx="8240712" cy="4516437"/>
          </a:xfrm>
          <a:prstGeom prst="rect">
            <a:avLst/>
          </a:prstGeom>
          <a:noFill/>
        </p:spPr>
      </p:pic>
      <p:sp>
        <p:nvSpPr>
          <p:cNvPr id="3" name="2 CuadroTexto"/>
          <p:cNvSpPr txBox="1"/>
          <p:nvPr/>
        </p:nvSpPr>
        <p:spPr>
          <a:xfrm>
            <a:off x="744483" y="6199187"/>
            <a:ext cx="800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 smtClean="0">
                <a:latin typeface="Century Gothic" pitchFamily="34" charset="0"/>
              </a:rPr>
              <a:t>GAZPROM CAPACITY 100%</a:t>
            </a:r>
            <a:endParaRPr lang="es-ES" sz="2400" b="1" dirty="0">
              <a:latin typeface="Century Gothic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500166" y="142852"/>
            <a:ext cx="807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RUSSIA’s</a:t>
            </a:r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 PRODUCTION FORECAST</a:t>
            </a:r>
            <a:endParaRPr lang="es-ES" sz="32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iguel_frasquet\Desktop\Russia\Friday Presentation\gas_potential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751" y="1284742"/>
            <a:ext cx="8466137" cy="4516437"/>
          </a:xfrm>
          <a:prstGeom prst="rect">
            <a:avLst/>
          </a:prstGeom>
          <a:noFill/>
        </p:spPr>
      </p:pic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1500166" y="142852"/>
            <a:ext cx="807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RUSSIA’s</a:t>
            </a:r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 PRODUCTION FORECAST</a:t>
            </a:r>
            <a:endParaRPr lang="es-ES" sz="32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iguel_frasquet\Desktop\Russia\Friday Presentation\gas_potential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285860"/>
            <a:ext cx="6715172" cy="3777630"/>
          </a:xfrm>
          <a:prstGeom prst="rect">
            <a:avLst/>
          </a:prstGeom>
          <a:noFill/>
        </p:spPr>
      </p:pic>
      <p:pic>
        <p:nvPicPr>
          <p:cNvPr id="3075" name="Picture 3" descr="C:\Users\miguel_frasquet\Desktop\Russia\Friday Presentation\gas_potential 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80" y="5286388"/>
            <a:ext cx="8770938" cy="1384300"/>
          </a:xfrm>
          <a:prstGeom prst="rect">
            <a:avLst/>
          </a:prstGeom>
          <a:noFill/>
        </p:spPr>
      </p:pic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1500166" y="142852"/>
            <a:ext cx="807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RUSSIA’s</a:t>
            </a:r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 </a:t>
            </a:r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EXPORT POTENTIAL</a:t>
            </a:r>
            <a:endParaRPr lang="es-ES" sz="32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WHY OIL IS IMPORTANT?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068" y="1266372"/>
            <a:ext cx="7521106" cy="5148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miguel_frasquet\Desktop\Russia\Friday Presentation\gas_potential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14422"/>
            <a:ext cx="8466137" cy="5076825"/>
          </a:xfrm>
          <a:prstGeom prst="rect">
            <a:avLst/>
          </a:prstGeom>
          <a:noFill/>
        </p:spPr>
      </p:pic>
      <p:pic>
        <p:nvPicPr>
          <p:cNvPr id="7172" name="Picture 4" descr="C:\Users\miguel_frasquet\Desktop\Russia\Friday Presentation\gas_potential5_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5181" y="3079772"/>
            <a:ext cx="7072361" cy="3492500"/>
          </a:xfrm>
          <a:prstGeom prst="rect">
            <a:avLst/>
          </a:prstGeom>
          <a:noFill/>
        </p:spPr>
      </p:pic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1500166" y="142852"/>
            <a:ext cx="807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RUSSIA’s</a:t>
            </a:r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 PRODUCTION FORECAST</a:t>
            </a:r>
            <a:endParaRPr lang="es-ES" sz="32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WESTERN GAS MARKETS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1026" name="Picture 2" descr="C:\Users\miguel_frasquet\Desktop\Russia\Friday Presentation\WESTERN_MARKETS.png"/>
          <p:cNvPicPr>
            <a:picLocks noChangeAspect="1" noChangeArrowheads="1"/>
          </p:cNvPicPr>
          <p:nvPr/>
        </p:nvPicPr>
        <p:blipFill>
          <a:blip r:embed="rId3"/>
          <a:srcRect t="18037"/>
          <a:stretch>
            <a:fillRect/>
          </a:stretch>
        </p:blipFill>
        <p:spPr bwMode="auto">
          <a:xfrm>
            <a:off x="662213" y="2409371"/>
            <a:ext cx="7917543" cy="25980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201947" y="1411955"/>
            <a:ext cx="6920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b="1" dirty="0" err="1" smtClean="0"/>
              <a:t>Gazproms</a:t>
            </a:r>
            <a:r>
              <a:rPr lang="es-ES" sz="3600" b="1" dirty="0" smtClean="0"/>
              <a:t> </a:t>
            </a:r>
            <a:r>
              <a:rPr lang="es-ES" sz="3600" b="1" dirty="0" err="1" smtClean="0"/>
              <a:t>current</a:t>
            </a:r>
            <a:r>
              <a:rPr lang="es-ES" sz="3600" b="1" dirty="0" smtClean="0"/>
              <a:t> </a:t>
            </a:r>
            <a:r>
              <a:rPr lang="es-ES" sz="3600" b="1" dirty="0" err="1" smtClean="0"/>
              <a:t>market</a:t>
            </a:r>
            <a:r>
              <a:rPr lang="es-ES" sz="3600" b="1" dirty="0" smtClean="0"/>
              <a:t> in </a:t>
            </a:r>
            <a:r>
              <a:rPr lang="es-ES" sz="3600" b="1" dirty="0" err="1" smtClean="0"/>
              <a:t>the</a:t>
            </a:r>
            <a:r>
              <a:rPr lang="es-ES" sz="3600" b="1" dirty="0" smtClean="0"/>
              <a:t> EU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5344" t="6957"/>
          <a:stretch>
            <a:fillRect/>
          </a:stretch>
        </p:blipFill>
        <p:spPr bwMode="auto">
          <a:xfrm>
            <a:off x="1553029" y="2365828"/>
            <a:ext cx="6370155" cy="3979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EUROPEAN GAS MARKET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928662" y="2071678"/>
            <a:ext cx="75724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 smtClean="0">
              <a:latin typeface="+mj-lt"/>
            </a:endParaRPr>
          </a:p>
          <a:p>
            <a:pPr algn="ctr">
              <a:buFont typeface="Arial" pitchFamily="34" charset="0"/>
              <a:buChar char="•"/>
            </a:pP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Russia’s</a:t>
            </a: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conflict</a:t>
            </a: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with</a:t>
            </a: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Ukraine</a:t>
            </a:r>
            <a:endParaRPr lang="es-ES" sz="3600" b="1" dirty="0" smtClean="0">
              <a:latin typeface="+mj-lt"/>
              <a:ea typeface="Times New Roman" charset="0"/>
              <a:cs typeface="Times New Roman" charset="0"/>
            </a:endParaRPr>
          </a:p>
          <a:p>
            <a:pPr algn="ctr"/>
            <a:endParaRPr lang="es-ES" sz="3600" b="1" dirty="0" smtClean="0">
              <a:latin typeface="+mj-lt"/>
              <a:ea typeface="Times New Roman" charset="0"/>
              <a:cs typeface="Times New Roman" charset="0"/>
            </a:endParaRPr>
          </a:p>
          <a:p>
            <a:pPr algn="ctr"/>
            <a:endParaRPr lang="es-ES" sz="3600" b="1" dirty="0" smtClean="0">
              <a:latin typeface="+mj-lt"/>
              <a:ea typeface="Times New Roman" charset="0"/>
              <a:cs typeface="Times New Roman" charset="0"/>
            </a:endParaRPr>
          </a:p>
          <a:p>
            <a:pPr algn="ctr">
              <a:buFont typeface="Arial" pitchFamily="34" charset="0"/>
              <a:buChar char="•"/>
            </a:pP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Russian</a:t>
            </a: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gas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monopoly</a:t>
            </a: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in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the</a:t>
            </a: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EU</a:t>
            </a:r>
            <a:endParaRPr lang="es-ES" b="1" dirty="0" smtClean="0">
              <a:latin typeface="+mj-lt"/>
            </a:endParaRPr>
          </a:p>
          <a:p>
            <a:endParaRPr lang="es-ES" b="1" dirty="0" smtClean="0">
              <a:latin typeface="+mj-lt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EUROPEAN GAS MARKET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5072" y="3098799"/>
            <a:ext cx="4602542" cy="315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4 Rectángulo"/>
          <p:cNvSpPr/>
          <p:nvPr/>
        </p:nvSpPr>
        <p:spPr>
          <a:xfrm>
            <a:off x="420915" y="2519350"/>
            <a:ext cx="84908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 err="1" smtClean="0"/>
              <a:t>The</a:t>
            </a:r>
            <a:r>
              <a:rPr lang="es-ES" sz="3200" b="1" dirty="0" smtClean="0"/>
              <a:t> NORD II</a:t>
            </a:r>
          </a:p>
        </p:txBody>
      </p:sp>
      <p:cxnSp>
        <p:nvCxnSpPr>
          <p:cNvPr id="6" name="5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EUROPEAN GAS MARKET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381000" y="1251635"/>
            <a:ext cx="838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b="1" dirty="0" err="1" smtClean="0">
                <a:ea typeface="Times New Roman" charset="0"/>
                <a:cs typeface="Times New Roman" charset="0"/>
              </a:rPr>
              <a:t>Russia</a:t>
            </a:r>
            <a:r>
              <a:rPr lang="es-ES" sz="3200" b="1" dirty="0" smtClean="0">
                <a:ea typeface="Times New Roman" charset="0"/>
                <a:cs typeface="Times New Roman" charset="0"/>
              </a:rPr>
              <a:t> </a:t>
            </a:r>
            <a:r>
              <a:rPr lang="es-ES" sz="3200" b="1" dirty="0" err="1" smtClean="0">
                <a:ea typeface="Times New Roman" charset="0"/>
                <a:cs typeface="Times New Roman" charset="0"/>
              </a:rPr>
              <a:t>still</a:t>
            </a:r>
            <a:r>
              <a:rPr lang="es-ES" sz="3200" b="1" dirty="0" smtClean="0">
                <a:ea typeface="Times New Roman" charset="0"/>
                <a:cs typeface="Times New Roman" charset="0"/>
              </a:rPr>
              <a:t> </a:t>
            </a:r>
            <a:r>
              <a:rPr lang="es-ES" sz="3200" b="1" dirty="0" err="1" smtClean="0">
                <a:ea typeface="Times New Roman" charset="0"/>
                <a:cs typeface="Times New Roman" charset="0"/>
              </a:rPr>
              <a:t>managing</a:t>
            </a:r>
            <a:r>
              <a:rPr lang="es-ES" sz="3200" b="1" dirty="0" smtClean="0">
                <a:ea typeface="Times New Roman" charset="0"/>
                <a:cs typeface="Times New Roman" charset="0"/>
              </a:rPr>
              <a:t> </a:t>
            </a:r>
            <a:r>
              <a:rPr lang="es-ES" sz="3200" b="1" dirty="0" err="1" smtClean="0">
                <a:ea typeface="Times New Roman" charset="0"/>
                <a:cs typeface="Times New Roman" charset="0"/>
              </a:rPr>
              <a:t>its</a:t>
            </a:r>
            <a:r>
              <a:rPr lang="es-ES" sz="3200" b="1" dirty="0" smtClean="0">
                <a:ea typeface="Times New Roman" charset="0"/>
                <a:cs typeface="Times New Roman" charset="0"/>
              </a:rPr>
              <a:t> </a:t>
            </a:r>
            <a:r>
              <a:rPr lang="es-ES" sz="3200" b="1" dirty="0" err="1" smtClean="0">
                <a:ea typeface="Times New Roman" charset="0"/>
                <a:cs typeface="Times New Roman" charset="0"/>
              </a:rPr>
              <a:t>hold</a:t>
            </a:r>
            <a:r>
              <a:rPr lang="es-ES" sz="3200" b="1" dirty="0" smtClean="0">
                <a:ea typeface="Times New Roman" charset="0"/>
                <a:cs typeface="Times New Roman" charset="0"/>
              </a:rPr>
              <a:t> </a:t>
            </a:r>
            <a:r>
              <a:rPr lang="es-ES" sz="3200" b="1" dirty="0" err="1" smtClean="0">
                <a:ea typeface="Times New Roman" charset="0"/>
                <a:cs typeface="Times New Roman" charset="0"/>
              </a:rPr>
              <a:t>over</a:t>
            </a:r>
            <a:r>
              <a:rPr lang="es-ES" sz="3200" b="1" dirty="0" smtClean="0">
                <a:ea typeface="Times New Roman" charset="0"/>
                <a:cs typeface="Times New Roman" charset="0"/>
              </a:rPr>
              <a:t> </a:t>
            </a:r>
            <a:r>
              <a:rPr lang="es-ES" sz="3200" b="1" dirty="0" err="1" smtClean="0">
                <a:ea typeface="Times New Roman" charset="0"/>
                <a:cs typeface="Times New Roman" charset="0"/>
              </a:rPr>
              <a:t>the</a:t>
            </a:r>
            <a:r>
              <a:rPr lang="es-ES" sz="3200" b="1" dirty="0" smtClean="0">
                <a:ea typeface="Times New Roman" charset="0"/>
                <a:cs typeface="Times New Roman" charset="0"/>
              </a:rPr>
              <a:t> </a:t>
            </a:r>
            <a:r>
              <a:rPr lang="es-ES" sz="3200" b="1" dirty="0" err="1" smtClean="0">
                <a:ea typeface="Times New Roman" charset="0"/>
                <a:cs typeface="Times New Roman" charset="0"/>
              </a:rPr>
              <a:t>European</a:t>
            </a:r>
            <a:r>
              <a:rPr lang="es-ES" sz="3200" b="1" dirty="0" smtClean="0">
                <a:ea typeface="Times New Roman" charset="0"/>
                <a:cs typeface="Times New Roman" charset="0"/>
              </a:rPr>
              <a:t> </a:t>
            </a:r>
            <a:r>
              <a:rPr lang="es-ES" sz="3200" b="1" dirty="0" err="1" smtClean="0">
                <a:ea typeface="Times New Roman" charset="0"/>
                <a:cs typeface="Times New Roman" charset="0"/>
              </a:rPr>
              <a:t>market</a:t>
            </a:r>
            <a:endParaRPr lang="es-ES" sz="3200" b="1" dirty="0" smtClean="0"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52422" y="1276342"/>
            <a:ext cx="8072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Major</a:t>
            </a: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opponents</a:t>
            </a: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– USA LNG and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strategies</a:t>
            </a: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against</a:t>
            </a:r>
            <a:r>
              <a:rPr lang="es-ES" sz="3600" b="1" dirty="0" smtClean="0">
                <a:latin typeface="+mj-lt"/>
                <a:ea typeface="Times New Roman" charset="0"/>
                <a:cs typeface="Times New Roman" charset="0"/>
              </a:rPr>
              <a:t> </a:t>
            </a:r>
            <a:r>
              <a:rPr lang="es-ES" sz="3600" b="1" dirty="0" err="1" smtClean="0">
                <a:latin typeface="+mj-lt"/>
                <a:ea typeface="Times New Roman" charset="0"/>
                <a:cs typeface="Times New Roman" charset="0"/>
              </a:rPr>
              <a:t>it</a:t>
            </a:r>
            <a:endParaRPr lang="es-ES" sz="3600" b="1" dirty="0">
              <a:latin typeface="+mj-lt"/>
              <a:ea typeface="Times New Roman" charset="0"/>
              <a:cs typeface="Times New Roman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EUROPEAN GAS MARKET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grpSp>
        <p:nvGrpSpPr>
          <p:cNvPr id="12" name="11 Grupo"/>
          <p:cNvGrpSpPr/>
          <p:nvPr/>
        </p:nvGrpSpPr>
        <p:grpSpPr>
          <a:xfrm>
            <a:off x="2082800" y="3721100"/>
            <a:ext cx="5384800" cy="2984500"/>
            <a:chOff x="2082800" y="3721100"/>
            <a:chExt cx="5384800" cy="298450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4"/>
            <a:srcRect l="2301" t="2515" r="2515" b="4736"/>
            <a:stretch>
              <a:fillRect/>
            </a:stretch>
          </p:blipFill>
          <p:spPr bwMode="auto">
            <a:xfrm>
              <a:off x="2082800" y="3721100"/>
              <a:ext cx="5384800" cy="298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9 CuadroTexto"/>
            <p:cNvSpPr txBox="1"/>
            <p:nvPr/>
          </p:nvSpPr>
          <p:spPr>
            <a:xfrm>
              <a:off x="3187700" y="6197600"/>
              <a:ext cx="13589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/>
                <a:t>RUSSIA</a:t>
              </a:r>
              <a:endParaRPr lang="es-ES" sz="1400" dirty="0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5524500" y="6184900"/>
              <a:ext cx="13589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 smtClean="0"/>
                <a:t>US LNG</a:t>
              </a:r>
              <a:endParaRPr lang="es-ES" sz="1400" dirty="0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iguel_frasquet\Desktop\Russia\Friday Presentation\EASTERN_MARKETS.png"/>
          <p:cNvPicPr>
            <a:picLocks noChangeAspect="1" noChangeArrowheads="1"/>
          </p:cNvPicPr>
          <p:nvPr/>
        </p:nvPicPr>
        <p:blipFill>
          <a:blip r:embed="rId2"/>
          <a:srcRect t="11706"/>
          <a:stretch>
            <a:fillRect/>
          </a:stretch>
        </p:blipFill>
        <p:spPr bwMode="auto">
          <a:xfrm>
            <a:off x="857224" y="1928802"/>
            <a:ext cx="7143800" cy="3771957"/>
          </a:xfrm>
          <a:prstGeom prst="rect">
            <a:avLst/>
          </a:prstGeom>
          <a:noFill/>
        </p:spPr>
      </p:pic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EASTERN GAS MARKETS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CHINA’s</a:t>
            </a:r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 GAS MARKET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4098" name="Picture 2" descr="C:\Users\miguel_frasquet\Desktop\Russia\Friday Presentation\china_market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361" y="1509486"/>
            <a:ext cx="7574296" cy="46221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714348" y="2000240"/>
            <a:ext cx="707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/>
              <a:t>1) </a:t>
            </a:r>
            <a:r>
              <a:rPr lang="es-ES" sz="3600" b="1" dirty="0" err="1" smtClean="0"/>
              <a:t>Does</a:t>
            </a:r>
            <a:r>
              <a:rPr lang="es-ES" sz="3600" b="1" dirty="0" smtClean="0"/>
              <a:t> China </a:t>
            </a:r>
            <a:r>
              <a:rPr lang="es-ES" sz="3600" b="1" dirty="0" err="1" smtClean="0"/>
              <a:t>need</a:t>
            </a:r>
            <a:r>
              <a:rPr lang="es-ES" sz="3600" b="1" dirty="0" smtClean="0"/>
              <a:t> </a:t>
            </a:r>
            <a:r>
              <a:rPr lang="es-ES" sz="3600" b="1" dirty="0" err="1" smtClean="0"/>
              <a:t>the</a:t>
            </a:r>
            <a:r>
              <a:rPr lang="es-ES" sz="3600" b="1" dirty="0" smtClean="0"/>
              <a:t> </a:t>
            </a:r>
            <a:r>
              <a:rPr lang="es-ES" sz="3600" b="1" dirty="0" err="1" smtClean="0"/>
              <a:t>Russian</a:t>
            </a:r>
            <a:r>
              <a:rPr lang="es-ES" sz="3600" b="1" dirty="0" smtClean="0"/>
              <a:t> gas?</a:t>
            </a:r>
            <a:endParaRPr lang="es-ES" sz="36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785785" y="3214686"/>
            <a:ext cx="7255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/>
              <a:t>2) </a:t>
            </a:r>
            <a:r>
              <a:rPr lang="es-ES" sz="3600" b="1" dirty="0" err="1" smtClean="0"/>
              <a:t>Is</a:t>
            </a:r>
            <a:r>
              <a:rPr lang="es-ES" sz="3600" b="1" dirty="0" smtClean="0"/>
              <a:t> </a:t>
            </a:r>
            <a:r>
              <a:rPr lang="es-ES" sz="3600" b="1" dirty="0" err="1" smtClean="0"/>
              <a:t>Russian</a:t>
            </a:r>
            <a:r>
              <a:rPr lang="es-ES" sz="3600" b="1" dirty="0" smtClean="0"/>
              <a:t> gas </a:t>
            </a:r>
            <a:r>
              <a:rPr lang="es-ES" sz="3600" b="1" dirty="0" err="1" smtClean="0"/>
              <a:t>competitive</a:t>
            </a:r>
            <a:r>
              <a:rPr lang="es-ES" sz="3600" b="1" dirty="0" smtClean="0"/>
              <a:t> </a:t>
            </a:r>
            <a:r>
              <a:rPr lang="es-ES" sz="3600" b="1" dirty="0" err="1" smtClean="0"/>
              <a:t>with</a:t>
            </a:r>
            <a:r>
              <a:rPr lang="es-ES" sz="3600" b="1" dirty="0" smtClean="0"/>
              <a:t> </a:t>
            </a:r>
            <a:r>
              <a:rPr lang="es-ES" sz="3600" b="1" dirty="0" err="1" smtClean="0"/>
              <a:t>China’s</a:t>
            </a:r>
            <a:r>
              <a:rPr lang="es-ES" sz="3600" b="1" dirty="0" smtClean="0"/>
              <a:t> </a:t>
            </a:r>
            <a:r>
              <a:rPr lang="es-ES" sz="3600" b="1" dirty="0" err="1" smtClean="0"/>
              <a:t>supply</a:t>
            </a:r>
            <a:r>
              <a:rPr lang="es-ES" sz="3600" b="1" dirty="0" smtClean="0"/>
              <a:t> </a:t>
            </a:r>
            <a:r>
              <a:rPr lang="es-ES" sz="3600" b="1" dirty="0" err="1" smtClean="0"/>
              <a:t>alternatives</a:t>
            </a:r>
            <a:r>
              <a:rPr lang="es-ES" sz="3600" b="1" dirty="0" smtClean="0"/>
              <a:t>?</a:t>
            </a:r>
            <a:endParaRPr lang="es-ES" sz="3600" b="1" dirty="0"/>
          </a:p>
        </p:txBody>
      </p:sp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CHINA’s</a:t>
            </a:r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 GAS MARKET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500166" y="214290"/>
            <a:ext cx="807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DEMAND &amp; PRODUCTION CHINA</a:t>
            </a:r>
            <a:endParaRPr lang="es-ES" sz="28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5123" name="Picture 3" descr="C:\Users\miguel_frasquet\Desktop\Russia\Friday Presentation\china_imports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0870" y="1349830"/>
            <a:ext cx="7659521" cy="4929414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6676573" y="6212114"/>
            <a:ext cx="211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Data </a:t>
            </a:r>
            <a:r>
              <a:rPr lang="es-ES" sz="1400" b="1" dirty="0" err="1" smtClean="0"/>
              <a:t>from</a:t>
            </a:r>
            <a:r>
              <a:rPr lang="es-ES" sz="1400" b="1" dirty="0" smtClean="0"/>
              <a:t> IEA, EIA, CNPC</a:t>
            </a:r>
            <a:endParaRPr lang="es-E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271938" y="3486491"/>
          <a:ext cx="3908175" cy="2885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图片 7" descr="statistic_id350684_gazproms-of-crude-oil-reserves-in-russia-by-region-2013-20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379" y="1121819"/>
            <a:ext cx="4301934" cy="5649097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2423886" y="2264233"/>
            <a:ext cx="1727872" cy="417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12" idx="2"/>
          </p:cNvCxnSpPr>
          <p:nvPr/>
        </p:nvCxnSpPr>
        <p:spPr>
          <a:xfrm rot="16200000" flipH="1">
            <a:off x="1119479" y="3151481"/>
            <a:ext cx="648289" cy="1561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RESERVES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15" name="1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11" name="10 Rectángulo"/>
          <p:cNvSpPr/>
          <p:nvPr/>
        </p:nvSpPr>
        <p:spPr>
          <a:xfrm>
            <a:off x="693076" y="2025134"/>
            <a:ext cx="1544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/>
            <a:r>
              <a:rPr lang="en-US" altLang="zh-CN" sz="2400" b="1" dirty="0" smtClean="0">
                <a:sym typeface="+mn-ea"/>
              </a:rPr>
              <a:t>DOMESTIC</a:t>
            </a:r>
            <a:endParaRPr lang="en-US" altLang="zh-CN" sz="2400" b="1" dirty="0">
              <a:sym typeface="+mn-ea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502101" y="2373478"/>
            <a:ext cx="1867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/>
            <a:r>
              <a:rPr lang="en-US" altLang="zh-CN" sz="2400" b="1" dirty="0" smtClean="0">
                <a:sym typeface="+mn-ea"/>
              </a:rPr>
              <a:t>WORLDWIDE</a:t>
            </a:r>
            <a:endParaRPr lang="en-US" altLang="zh-CN" sz="2400" b="1" dirty="0"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42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:\Users\miguel_frasquet\Desktop\Russia\Friday Presentation\chinas_imports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4857760"/>
            <a:ext cx="7715304" cy="1944301"/>
          </a:xfrm>
          <a:prstGeom prst="rect">
            <a:avLst/>
          </a:prstGeom>
          <a:noFill/>
        </p:spPr>
      </p:pic>
      <p:pic>
        <p:nvPicPr>
          <p:cNvPr id="4099" name="Picture 3" descr="C:\Users\miguel_frasquet\Desktop\Russia\Friday Presentation\China_imports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71546"/>
            <a:ext cx="7893060" cy="3593754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IMPORTS OUTLOOK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guel_frasquet\Desktop\Russia\Friday Presentation\China_imports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5" y="1142984"/>
            <a:ext cx="5805564" cy="5497524"/>
          </a:xfrm>
          <a:prstGeom prst="rect">
            <a:avLst/>
          </a:prstGeom>
          <a:noFill/>
        </p:spPr>
      </p:pic>
      <p:sp>
        <p:nvSpPr>
          <p:cNvPr id="3" name="2 CuadroTexto"/>
          <p:cNvSpPr txBox="1"/>
          <p:nvPr/>
        </p:nvSpPr>
        <p:spPr>
          <a:xfrm>
            <a:off x="1214414" y="142852"/>
            <a:ext cx="857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RUSSIAN GAS COMPETITIVENESS</a:t>
            </a:r>
            <a:endParaRPr lang="es-ES" sz="32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7228116" y="6596390"/>
            <a:ext cx="2510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 smtClean="0"/>
              <a:t>Prices</a:t>
            </a:r>
            <a:r>
              <a:rPr lang="es-ES" sz="1100" b="1" dirty="0" smtClean="0"/>
              <a:t> </a:t>
            </a:r>
            <a:r>
              <a:rPr lang="es-ES" sz="1100" b="1" dirty="0" err="1" smtClean="0"/>
              <a:t>from</a:t>
            </a:r>
            <a:r>
              <a:rPr lang="es-ES" sz="1100" b="1" dirty="0" smtClean="0"/>
              <a:t> (Henderson, 2015)</a:t>
            </a:r>
            <a:endParaRPr lang="es-ES" sz="11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iguel_frasquet\Desktop\Russia\Friday Presentation\China_imports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071546"/>
            <a:ext cx="7858180" cy="5668531"/>
          </a:xfrm>
          <a:prstGeom prst="rect">
            <a:avLst/>
          </a:prstGeom>
          <a:noFill/>
        </p:spPr>
      </p:pic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1214414" y="142852"/>
            <a:ext cx="857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RUSSIAN GAS COMPETITIVENESS</a:t>
            </a:r>
            <a:endParaRPr lang="es-ES" sz="32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guel_frasquet\Desktop\Russia\Friday Presentation\China_imports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496" y="1071546"/>
            <a:ext cx="7252966" cy="5641924"/>
          </a:xfrm>
          <a:prstGeom prst="rect">
            <a:avLst/>
          </a:prstGeom>
          <a:noFill/>
        </p:spPr>
      </p:pic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1214414" y="142852"/>
            <a:ext cx="857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RUSSIAN GAS COMPETITIVENESS</a:t>
            </a:r>
            <a:endParaRPr lang="es-ES" sz="32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IMPORTS OUTLOOK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3074" name="Picture 2" descr="C:\Users\miguel_frasquet\Desktop\Russia\Friday Presentation\gas_potential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8829" y="1565275"/>
            <a:ext cx="7412038" cy="424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DEMAND RUSSIA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4" name="3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6146" name="Picture 2" descr="C:\Users\miguel_frasquet\Desktop\Russia\Friday Presentation\japan_market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7835" y="1393372"/>
            <a:ext cx="7248011" cy="4745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DEMAND JAPAN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12" name="11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7170" name="Picture 2" descr="C:\Users\miguel_frasquet\Desktop\Russia\Friday Presentation\japan_nucear_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9328" y="1828167"/>
            <a:ext cx="5633357" cy="4442006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1355259" y="1195136"/>
            <a:ext cx="5643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+mj-lt"/>
              </a:rPr>
              <a:t>NUCLEAR RESTART IN JAPAN</a:t>
            </a:r>
            <a:endParaRPr lang="es-ES" sz="3200" dirty="0">
              <a:latin typeface="+mj-lt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7024914" y="6357257"/>
            <a:ext cx="211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Data </a:t>
            </a:r>
            <a:r>
              <a:rPr lang="es-ES" sz="1400" b="1" dirty="0" err="1" smtClean="0"/>
              <a:t>from</a:t>
            </a:r>
            <a:r>
              <a:rPr lang="es-ES" sz="1400" b="1" dirty="0" smtClean="0"/>
              <a:t> (Rogers, 2016)</a:t>
            </a:r>
            <a:endParaRPr lang="es-E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DEMAND JAPAN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8194" name="Picture 2" descr="C:\Users\miguel_frasquet\Desktop\Russia\Friday Presentation\japan_market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3210" y="1538514"/>
            <a:ext cx="7976961" cy="4827116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7024914" y="6357257"/>
            <a:ext cx="211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Data </a:t>
            </a:r>
            <a:r>
              <a:rPr lang="es-ES" sz="1400" b="1" dirty="0" err="1" smtClean="0"/>
              <a:t>from</a:t>
            </a:r>
            <a:r>
              <a:rPr lang="es-ES" sz="1400" b="1" dirty="0" smtClean="0"/>
              <a:t> (Rogers, 2016)</a:t>
            </a:r>
            <a:endParaRPr lang="es-E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iguel_frasquet\Desktop\Russia\Friday Presentation\japan_market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793" y="1333370"/>
            <a:ext cx="6217406" cy="4959296"/>
          </a:xfrm>
          <a:prstGeom prst="rect">
            <a:avLst/>
          </a:prstGeom>
          <a:noFill/>
        </p:spPr>
      </p:pic>
      <p:pic>
        <p:nvPicPr>
          <p:cNvPr id="10242" name="Picture 2" descr="C:\Users\miguel_frasquet\Desktop\Russia\Friday Presentation\japan_market4_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8026" y="2467429"/>
            <a:ext cx="4040318" cy="3570058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2857488" y="142852"/>
            <a:ext cx="564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DEMAND RUSSIA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2054" name="Picture 6" descr="C:\Users\miguel_frasquet\Desktop\Russia\Friday Presentation\japan_market4_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24275" y="1876426"/>
            <a:ext cx="2619375" cy="2181224"/>
          </a:xfrm>
          <a:prstGeom prst="rect">
            <a:avLst/>
          </a:prstGeom>
          <a:noFill/>
        </p:spPr>
      </p:pic>
      <p:sp>
        <p:nvSpPr>
          <p:cNvPr id="10" name="9 CuadroTexto"/>
          <p:cNvSpPr txBox="1"/>
          <p:nvPr/>
        </p:nvSpPr>
        <p:spPr>
          <a:xfrm>
            <a:off x="7024914" y="6357257"/>
            <a:ext cx="211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Data </a:t>
            </a:r>
            <a:r>
              <a:rPr lang="es-ES" sz="1400" b="1" dirty="0" err="1" smtClean="0"/>
              <a:t>from</a:t>
            </a:r>
            <a:r>
              <a:rPr lang="es-ES" sz="1400" b="1" dirty="0" smtClean="0"/>
              <a:t> (Rogers, 2016)</a:t>
            </a:r>
            <a:endParaRPr lang="es-E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006600" y="142852"/>
            <a:ext cx="649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GAS MARKET SUMMARY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6" name="5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9218" name="Picture 2" descr="C:\Users\miguel_frasquet\Desktop\Russia\Friday Presentation\conclus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6981" y="1187224"/>
            <a:ext cx="5930447" cy="54295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15572" y="1327331"/>
            <a:ext cx="6342380" cy="398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/>
              <a:t>Where </a:t>
            </a:r>
            <a:r>
              <a:rPr lang="en-US" altLang="zh-CN" sz="2000" b="1" dirty="0"/>
              <a:t>are the largest Russian oil reserves located?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68605" y="5895975"/>
            <a:ext cx="866203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/>
              <a:t>Western Siberia</a:t>
            </a:r>
            <a:r>
              <a:rPr lang="en-US" altLang="zh-CN"/>
              <a:t> will remain the most important Russian oil producing region for decades.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RESERVES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pic>
        <p:nvPicPr>
          <p:cNvPr id="4098" name="Picture 2" descr="C:\Users\miguel_frasquet\Desktop\Russia\Friday Presentation\oil_reserv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2927" y="1858781"/>
            <a:ext cx="5047362" cy="38121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2557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006600" y="142852"/>
            <a:ext cx="649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CONCLUSIONS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870856" y="1553029"/>
            <a:ext cx="7358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sz="2400" dirty="0" smtClean="0"/>
              <a:t>  </a:t>
            </a:r>
            <a:r>
              <a:rPr lang="es-ES" sz="2400" dirty="0" err="1" smtClean="0"/>
              <a:t>Oil</a:t>
            </a:r>
            <a:r>
              <a:rPr lang="es-ES" sz="2400" dirty="0" smtClean="0"/>
              <a:t> </a:t>
            </a:r>
            <a:r>
              <a:rPr lang="es-ES" sz="2400" dirty="0" err="1" smtClean="0"/>
              <a:t>export</a:t>
            </a:r>
            <a:r>
              <a:rPr lang="es-ES" sz="2400" dirty="0" smtClean="0"/>
              <a:t> </a:t>
            </a:r>
            <a:r>
              <a:rPr lang="es-ES" sz="2400" dirty="0" err="1" smtClean="0"/>
              <a:t>to</a:t>
            </a:r>
            <a:r>
              <a:rPr lang="es-ES" sz="2400" dirty="0" smtClean="0"/>
              <a:t> </a:t>
            </a:r>
            <a:r>
              <a:rPr lang="es-ES" sz="2400" dirty="0" err="1" smtClean="0"/>
              <a:t>Europe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</a:t>
            </a:r>
            <a:r>
              <a:rPr lang="es-ES" sz="2400" dirty="0" err="1" smtClean="0"/>
              <a:t>important</a:t>
            </a:r>
            <a:r>
              <a:rPr lang="es-ES" sz="2400" dirty="0" smtClean="0"/>
              <a:t> </a:t>
            </a:r>
            <a:r>
              <a:rPr lang="es-ES" sz="2400" dirty="0" err="1" smtClean="0"/>
              <a:t>for</a:t>
            </a:r>
            <a:r>
              <a:rPr lang="es-ES" sz="2400" dirty="0" smtClean="0"/>
              <a:t> </a:t>
            </a:r>
            <a:r>
              <a:rPr lang="es-ES" sz="2400" dirty="0" err="1" smtClean="0"/>
              <a:t>Russia</a:t>
            </a:r>
            <a:r>
              <a:rPr lang="es-ES" sz="2400" dirty="0" smtClean="0"/>
              <a:t> and </a:t>
            </a:r>
            <a:r>
              <a:rPr lang="es-ES" sz="2400" dirty="0" err="1" smtClean="0"/>
              <a:t>will</a:t>
            </a:r>
            <a:r>
              <a:rPr lang="es-ES" sz="2400" dirty="0" smtClean="0"/>
              <a:t> </a:t>
            </a:r>
            <a:r>
              <a:rPr lang="es-ES" sz="2400" dirty="0" err="1" smtClean="0"/>
              <a:t>continue</a:t>
            </a:r>
            <a:r>
              <a:rPr lang="es-ES" sz="2400" dirty="0" smtClean="0"/>
              <a:t> </a:t>
            </a:r>
            <a:r>
              <a:rPr lang="es-ES" sz="2400" dirty="0" err="1" smtClean="0"/>
              <a:t>but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export</a:t>
            </a:r>
            <a:r>
              <a:rPr lang="es-ES" sz="2400" dirty="0" smtClean="0"/>
              <a:t> </a:t>
            </a:r>
            <a:r>
              <a:rPr lang="es-ES" sz="2400" dirty="0" err="1" smtClean="0"/>
              <a:t>doesn´t</a:t>
            </a:r>
            <a:r>
              <a:rPr lang="es-ES" sz="2400" dirty="0" smtClean="0"/>
              <a:t> </a:t>
            </a:r>
            <a:r>
              <a:rPr lang="es-ES" sz="2400" dirty="0" err="1" smtClean="0"/>
              <a:t>have</a:t>
            </a:r>
            <a:r>
              <a:rPr lang="es-ES" sz="2400" dirty="0" smtClean="0"/>
              <a:t> chances </a:t>
            </a:r>
            <a:r>
              <a:rPr lang="es-ES" sz="2400" dirty="0" err="1" smtClean="0"/>
              <a:t>to</a:t>
            </a:r>
            <a:r>
              <a:rPr lang="es-ES" sz="2400" dirty="0" smtClean="0"/>
              <a:t> </a:t>
            </a:r>
            <a:r>
              <a:rPr lang="es-ES" sz="2400" dirty="0" err="1" smtClean="0"/>
              <a:t>increase</a:t>
            </a:r>
            <a:endParaRPr lang="es-ES" sz="2400" dirty="0" smtClean="0"/>
          </a:p>
          <a:p>
            <a:pPr>
              <a:buFont typeface="Arial" pitchFamily="34" charset="0"/>
              <a:buChar char="•"/>
            </a:pPr>
            <a:endParaRPr lang="es-ES" sz="2400" dirty="0" smtClean="0"/>
          </a:p>
          <a:p>
            <a:pPr>
              <a:buFont typeface="Arial" pitchFamily="34" charset="0"/>
              <a:buChar char="•"/>
            </a:pPr>
            <a:r>
              <a:rPr lang="es-ES" sz="2400" dirty="0" smtClean="0"/>
              <a:t> </a:t>
            </a:r>
            <a:r>
              <a:rPr lang="es-ES" sz="2400" dirty="0" err="1" smtClean="0"/>
              <a:t>Concession</a:t>
            </a:r>
            <a:r>
              <a:rPr lang="es-ES" sz="2400" dirty="0" smtClean="0"/>
              <a:t> </a:t>
            </a:r>
            <a:r>
              <a:rPr lang="es-ES" sz="2400" dirty="0" err="1" smtClean="0"/>
              <a:t>contracts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European</a:t>
            </a:r>
            <a:r>
              <a:rPr lang="es-ES" sz="2400" dirty="0" smtClean="0"/>
              <a:t> </a:t>
            </a:r>
            <a:r>
              <a:rPr lang="es-ES" sz="2400" dirty="0" err="1" smtClean="0"/>
              <a:t>companies</a:t>
            </a:r>
            <a:r>
              <a:rPr lang="es-ES" sz="2400" dirty="0" smtClean="0"/>
              <a:t> can </a:t>
            </a:r>
            <a:r>
              <a:rPr lang="es-ES" sz="2400" dirty="0" err="1" smtClean="0"/>
              <a:t>help</a:t>
            </a:r>
            <a:r>
              <a:rPr lang="es-ES" sz="2400" dirty="0" smtClean="0"/>
              <a:t> </a:t>
            </a:r>
            <a:r>
              <a:rPr lang="es-ES" sz="2400" dirty="0" err="1" smtClean="0"/>
              <a:t>Russia</a:t>
            </a:r>
            <a:r>
              <a:rPr lang="es-ES" sz="2400" dirty="0" smtClean="0"/>
              <a:t> </a:t>
            </a:r>
            <a:r>
              <a:rPr lang="es-ES" sz="2400" dirty="0" err="1" smtClean="0"/>
              <a:t>be</a:t>
            </a:r>
            <a:r>
              <a:rPr lang="es-ES" sz="2400" dirty="0" smtClean="0"/>
              <a:t> a </a:t>
            </a:r>
            <a:r>
              <a:rPr lang="es-ES" sz="2400" dirty="0" err="1" smtClean="0"/>
              <a:t>winner</a:t>
            </a:r>
            <a:r>
              <a:rPr lang="es-ES" sz="2400" dirty="0" smtClean="0"/>
              <a:t> in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energy</a:t>
            </a:r>
            <a:r>
              <a:rPr lang="es-ES" sz="2400" dirty="0" smtClean="0"/>
              <a:t> </a:t>
            </a:r>
            <a:r>
              <a:rPr lang="es-ES" sz="2400" dirty="0" err="1" smtClean="0"/>
              <a:t>game</a:t>
            </a:r>
            <a:endParaRPr lang="es-ES" sz="2400" dirty="0" smtClean="0"/>
          </a:p>
          <a:p>
            <a:pPr>
              <a:buFont typeface="Arial" pitchFamily="34" charset="0"/>
              <a:buChar char="•"/>
            </a:pPr>
            <a:endParaRPr lang="es-ES" sz="2400" dirty="0" smtClean="0"/>
          </a:p>
          <a:p>
            <a:pPr>
              <a:buFont typeface="Arial" pitchFamily="34" charset="0"/>
              <a:buChar char="•"/>
            </a:pPr>
            <a:r>
              <a:rPr lang="es-ES" sz="2400" dirty="0" smtClean="0"/>
              <a:t>US LNG </a:t>
            </a:r>
            <a:r>
              <a:rPr lang="es-ES" sz="2400" dirty="0" err="1" smtClean="0"/>
              <a:t>will</a:t>
            </a:r>
            <a:r>
              <a:rPr lang="es-ES" sz="2400" dirty="0" smtClean="0"/>
              <a:t> </a:t>
            </a:r>
            <a:r>
              <a:rPr lang="es-ES" sz="2400" dirty="0" err="1" smtClean="0"/>
              <a:t>not</a:t>
            </a:r>
            <a:r>
              <a:rPr lang="es-ES" sz="2400" dirty="0" smtClean="0"/>
              <a:t> </a:t>
            </a:r>
            <a:r>
              <a:rPr lang="es-ES" sz="2400" dirty="0" err="1" smtClean="0"/>
              <a:t>be</a:t>
            </a:r>
            <a:r>
              <a:rPr lang="es-ES" sz="2400" dirty="0" smtClean="0"/>
              <a:t> </a:t>
            </a:r>
            <a:r>
              <a:rPr lang="es-ES" sz="2400" dirty="0" err="1" smtClean="0"/>
              <a:t>able</a:t>
            </a:r>
            <a:r>
              <a:rPr lang="es-ES" sz="2400" dirty="0" smtClean="0"/>
              <a:t> </a:t>
            </a:r>
            <a:r>
              <a:rPr lang="es-ES" sz="2400" dirty="0" err="1" smtClean="0"/>
              <a:t>to</a:t>
            </a:r>
            <a:r>
              <a:rPr lang="es-ES" sz="2400" dirty="0" smtClean="0"/>
              <a:t> compete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Russian</a:t>
            </a:r>
            <a:r>
              <a:rPr lang="es-ES" sz="2400" dirty="0" smtClean="0"/>
              <a:t> gas</a:t>
            </a:r>
          </a:p>
          <a:p>
            <a:pPr>
              <a:buFont typeface="Arial" pitchFamily="34" charset="0"/>
              <a:buChar char="•"/>
            </a:pPr>
            <a:endParaRPr lang="es-ES" sz="2400" dirty="0" smtClean="0"/>
          </a:p>
          <a:p>
            <a:pPr>
              <a:buFont typeface="Arial" pitchFamily="34" charset="0"/>
              <a:buChar char="•"/>
            </a:pPr>
            <a:r>
              <a:rPr lang="es-ES" sz="2400" dirty="0" smtClean="0"/>
              <a:t> EU </a:t>
            </a:r>
            <a:r>
              <a:rPr lang="es-ES" sz="2400" dirty="0" err="1" smtClean="0"/>
              <a:t>will</a:t>
            </a:r>
            <a:r>
              <a:rPr lang="es-ES" sz="2400" dirty="0" smtClean="0"/>
              <a:t> </a:t>
            </a:r>
            <a:r>
              <a:rPr lang="es-ES" sz="2400" dirty="0" err="1" smtClean="0"/>
              <a:t>always</a:t>
            </a:r>
            <a:r>
              <a:rPr lang="es-ES" sz="2400" dirty="0" smtClean="0"/>
              <a:t> </a:t>
            </a:r>
            <a:r>
              <a:rPr lang="es-ES" sz="2400" dirty="0" err="1" smtClean="0"/>
              <a:t>be</a:t>
            </a:r>
            <a:r>
              <a:rPr lang="es-ES" sz="2400" dirty="0" smtClean="0"/>
              <a:t> </a:t>
            </a:r>
            <a:r>
              <a:rPr lang="es-ES" sz="2400" dirty="0" err="1" smtClean="0"/>
              <a:t>an</a:t>
            </a:r>
            <a:r>
              <a:rPr lang="es-ES" sz="2400" dirty="0" smtClean="0"/>
              <a:t> </a:t>
            </a:r>
            <a:r>
              <a:rPr lang="es-ES" sz="2400" dirty="0" err="1" smtClean="0"/>
              <a:t>important</a:t>
            </a:r>
            <a:r>
              <a:rPr lang="es-ES" sz="2400" dirty="0" smtClean="0"/>
              <a:t> </a:t>
            </a:r>
            <a:r>
              <a:rPr lang="es-ES" sz="2400" dirty="0" err="1" smtClean="0"/>
              <a:t>market</a:t>
            </a:r>
            <a:r>
              <a:rPr lang="es-ES" sz="2400" dirty="0" smtClean="0"/>
              <a:t> </a:t>
            </a:r>
            <a:r>
              <a:rPr lang="es-ES" sz="2400" dirty="0" err="1" smtClean="0"/>
              <a:t>for</a:t>
            </a:r>
            <a:r>
              <a:rPr lang="es-ES" sz="2400" dirty="0" smtClean="0"/>
              <a:t> </a:t>
            </a:r>
            <a:r>
              <a:rPr lang="es-ES" sz="2400" dirty="0" err="1" smtClean="0"/>
              <a:t>Russia</a:t>
            </a:r>
            <a:endParaRPr lang="es-ES" sz="2400" dirty="0" smtClean="0"/>
          </a:p>
          <a:p>
            <a:pPr>
              <a:buFont typeface="Arial" pitchFamily="34" charset="0"/>
              <a:buChar char="•"/>
            </a:pPr>
            <a:endParaRPr lang="es-ES" sz="2400" dirty="0" smtClean="0"/>
          </a:p>
          <a:p>
            <a:pPr>
              <a:buFont typeface="Arial" pitchFamily="34" charset="0"/>
              <a:buChar char="•"/>
            </a:pPr>
            <a:r>
              <a:rPr lang="es-ES" sz="2400" dirty="0" smtClean="0"/>
              <a:t> East </a:t>
            </a:r>
            <a:r>
              <a:rPr lang="es-ES" sz="2400" dirty="0" err="1" smtClean="0"/>
              <a:t>markets</a:t>
            </a:r>
            <a:r>
              <a:rPr lang="es-ES" sz="2400" dirty="0" smtClean="0"/>
              <a:t> </a:t>
            </a:r>
            <a:r>
              <a:rPr lang="es-ES" sz="2400" dirty="0" err="1" smtClean="0"/>
              <a:t>will</a:t>
            </a:r>
            <a:r>
              <a:rPr lang="es-ES" sz="2400" dirty="0" smtClean="0"/>
              <a:t> open up </a:t>
            </a:r>
            <a:r>
              <a:rPr lang="es-ES" sz="2400" dirty="0" err="1" smtClean="0"/>
              <a:t>to</a:t>
            </a:r>
            <a:r>
              <a:rPr lang="es-ES" sz="2400" dirty="0" smtClean="0"/>
              <a:t> </a:t>
            </a:r>
            <a:r>
              <a:rPr lang="es-ES" sz="2400" dirty="0" err="1" smtClean="0"/>
              <a:t>Russia</a:t>
            </a:r>
            <a:r>
              <a:rPr lang="es-ES" sz="2400" dirty="0" smtClean="0"/>
              <a:t> and </a:t>
            </a:r>
            <a:r>
              <a:rPr lang="es-ES" sz="2400" dirty="0" err="1" smtClean="0"/>
              <a:t>will</a:t>
            </a:r>
            <a:r>
              <a:rPr lang="es-ES" sz="2400" dirty="0" smtClean="0"/>
              <a:t> </a:t>
            </a:r>
            <a:r>
              <a:rPr lang="es-ES" sz="2400" dirty="0" err="1" smtClean="0"/>
              <a:t>account</a:t>
            </a:r>
            <a:r>
              <a:rPr lang="es-ES" sz="2400" dirty="0" smtClean="0"/>
              <a:t> </a:t>
            </a:r>
            <a:r>
              <a:rPr lang="es-ES" sz="2400" dirty="0" err="1" smtClean="0"/>
              <a:t>for</a:t>
            </a:r>
            <a:r>
              <a:rPr lang="es-ES" sz="2400" dirty="0" smtClean="0"/>
              <a:t> % of </a:t>
            </a:r>
            <a:r>
              <a:rPr lang="es-ES" sz="2400" dirty="0" err="1" smtClean="0"/>
              <a:t>Russia`s</a:t>
            </a:r>
            <a:r>
              <a:rPr lang="es-ES" sz="2400" dirty="0" smtClean="0"/>
              <a:t> gas </a:t>
            </a:r>
            <a:r>
              <a:rPr lang="es-ES" sz="2400" dirty="0" err="1" smtClean="0"/>
              <a:t>exports</a:t>
            </a:r>
            <a:r>
              <a:rPr lang="es-ES" sz="2400" dirty="0" smtClean="0"/>
              <a:t> </a:t>
            </a:r>
            <a:r>
              <a:rPr lang="es-ES" sz="2400" dirty="0" err="1" smtClean="0"/>
              <a:t>by</a:t>
            </a:r>
            <a:r>
              <a:rPr lang="es-ES" sz="2400" dirty="0" smtClean="0"/>
              <a:t> 2030</a:t>
            </a:r>
            <a:endParaRPr lang="es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382486" y="1870052"/>
            <a:ext cx="64944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dirty="0" smtClean="0"/>
              <a:t>СПАСИБО</a:t>
            </a:r>
            <a:endParaRPr lang="es-ES" sz="6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5" name="4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  <p:sp>
        <p:nvSpPr>
          <p:cNvPr id="8" name="7 CuadroTexto"/>
          <p:cNvSpPr txBox="1"/>
          <p:nvPr/>
        </p:nvSpPr>
        <p:spPr>
          <a:xfrm>
            <a:off x="1520372" y="2791709"/>
            <a:ext cx="6494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i="1" dirty="0" smtClean="0"/>
              <a:t>(</a:t>
            </a:r>
            <a:r>
              <a:rPr lang="es-ES" sz="3600" i="1" dirty="0" err="1" smtClean="0"/>
              <a:t>Thank</a:t>
            </a:r>
            <a:r>
              <a:rPr lang="es-ES" sz="3600" i="1" dirty="0" smtClean="0"/>
              <a:t> </a:t>
            </a:r>
            <a:r>
              <a:rPr lang="es-ES" sz="3600" i="1" dirty="0" err="1" smtClean="0"/>
              <a:t>you</a:t>
            </a:r>
            <a:r>
              <a:rPr lang="es-ES" sz="3600" i="1" dirty="0" smtClean="0"/>
              <a:t>!)</a:t>
            </a:r>
            <a:endParaRPr lang="es-ES" sz="3600" b="1" i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9" name="8 Conector recto"/>
          <p:cNvCxnSpPr/>
          <p:nvPr/>
        </p:nvCxnSpPr>
        <p:spPr>
          <a:xfrm>
            <a:off x="452635" y="5972384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945787" y="1596571"/>
            <a:ext cx="7182213" cy="4416153"/>
            <a:chOff x="176530" y="729615"/>
            <a:chExt cx="8578850" cy="5268595"/>
          </a:xfrm>
        </p:grpSpPr>
        <p:pic>
          <p:nvPicPr>
            <p:cNvPr id="4" name="图片 3" descr=")W`~HV%6]9K5J}6%0F$9Y}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530" y="729615"/>
              <a:ext cx="8578850" cy="5268595"/>
            </a:xfrm>
            <a:prstGeom prst="rect">
              <a:avLst/>
            </a:prstGeom>
          </p:spPr>
        </p:pic>
        <p:cxnSp>
          <p:nvCxnSpPr>
            <p:cNvPr id="17" name="直接箭头连接符 16"/>
            <p:cNvCxnSpPr/>
            <p:nvPr/>
          </p:nvCxnSpPr>
          <p:spPr>
            <a:xfrm flipV="1">
              <a:off x="3061970" y="3761740"/>
              <a:ext cx="4239260" cy="5962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5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DEMAND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5644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{`43$[4XI3ZE9`NQ0G[88N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2264942"/>
            <a:ext cx="7131504" cy="3311055"/>
          </a:xfrm>
          <a:prstGeom prst="rect">
            <a:avLst/>
          </a:prstGeom>
        </p:spPr>
      </p:pic>
      <p:sp>
        <p:nvSpPr>
          <p:cNvPr id="6" name="TextBox 33"/>
          <p:cNvSpPr txBox="1"/>
          <p:nvPr/>
        </p:nvSpPr>
        <p:spPr>
          <a:xfrm>
            <a:off x="699135" y="1358344"/>
            <a:ext cx="7980680" cy="36576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altLang="x-none" dirty="0" smtClean="0">
                <a:latin typeface="Arial" charset="0"/>
                <a:ea typeface="Arial" charset="0"/>
                <a:sym typeface="+mn-ea"/>
              </a:rPr>
              <a:t>Product </a:t>
            </a:r>
            <a:r>
              <a:rPr lang="en-US" altLang="x-none" dirty="0">
                <a:latin typeface="Arial" charset="0"/>
                <a:ea typeface="Arial" charset="0"/>
                <a:sym typeface="+mn-ea"/>
              </a:rPr>
              <a:t>mix of domestic Russian refineries after upgrading (EY) </a:t>
            </a:r>
            <a:endParaRPr lang="en-US" altLang="zh-CN" dirty="0">
              <a:latin typeface="Arial" charset="0"/>
              <a:ea typeface="Arial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DEMAND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7" name="6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7750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F~NV33RJ%0BBXHLA6)F97P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3" y="1858804"/>
            <a:ext cx="7789069" cy="2980373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7441703" y="1753874"/>
            <a:ext cx="1086803" cy="13430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7611904" y="2893102"/>
            <a:ext cx="992450" cy="16204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53878" y="4985385"/>
            <a:ext cx="7283835" cy="8771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875" b="1" dirty="0" smtClean="0"/>
              <a:t>One of the world’s </a:t>
            </a:r>
            <a:r>
              <a:rPr lang="en-US" altLang="zh-CN" sz="1875" b="1" dirty="0"/>
              <a:t>largest oil producer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1875" b="1" dirty="0" smtClean="0"/>
              <a:t>Balance </a:t>
            </a:r>
            <a:r>
              <a:rPr lang="en-US" altLang="zh-CN" sz="1875" b="1" dirty="0"/>
              <a:t>government budget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350" dirty="0"/>
          </a:p>
        </p:txBody>
      </p:sp>
      <p:sp>
        <p:nvSpPr>
          <p:cNvPr id="7" name="6 CuadroTexto"/>
          <p:cNvSpPr txBox="1"/>
          <p:nvPr/>
        </p:nvSpPr>
        <p:spPr>
          <a:xfrm>
            <a:off x="1928794" y="142852"/>
            <a:ext cx="6858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rPr>
              <a:t>OIL PRODUCTION &amp; EXPORTS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itchFamily="34" charset="0"/>
            </a:endParaRPr>
          </a:p>
        </p:txBody>
      </p:sp>
      <p:cxnSp>
        <p:nvCxnSpPr>
          <p:cNvPr id="8" name="7 Conector recto"/>
          <p:cNvCxnSpPr/>
          <p:nvPr/>
        </p:nvCxnSpPr>
        <p:spPr>
          <a:xfrm>
            <a:off x="285720" y="928670"/>
            <a:ext cx="8429684" cy="1588"/>
          </a:xfrm>
          <a:prstGeom prst="line">
            <a:avLst/>
          </a:prstGeom>
          <a:ln w="38100"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 descr="C:\Users\miguel_frasquet\Desktop\Russia\Friday Presentation\HEC_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82544"/>
            <a:ext cx="1341437" cy="60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3824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4152</TotalTime>
  <Words>861</Words>
  <Application>Microsoft Office PowerPoint</Application>
  <PresentationFormat>Presentación en pantalla (4:3)</PresentationFormat>
  <Paragraphs>167</Paragraphs>
  <Slides>61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2" baseType="lpstr">
      <vt:lpstr>Tema de Office</vt:lpstr>
      <vt:lpstr>Diapositiva 1</vt:lpstr>
      <vt:lpstr>Diapositiva 2</vt:lpstr>
      <vt:lpstr> Oil Export Strategy for Russia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additional flexibility</vt:lpstr>
      <vt:lpstr>ESPO buyers by share in 2013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Gas Export Strategy for Russia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  <vt:lpstr>Diapositiva 60</vt:lpstr>
      <vt:lpstr>Diapositiva 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miguel Frasquet Herraiz</dc:creator>
  <cp:lastModifiedBy>miguel Frasquet Herraiz</cp:lastModifiedBy>
  <cp:revision>244</cp:revision>
  <dcterms:created xsi:type="dcterms:W3CDTF">2016-07-02T11:00:18Z</dcterms:created>
  <dcterms:modified xsi:type="dcterms:W3CDTF">2016-07-08T06:47:57Z</dcterms:modified>
</cp:coreProperties>
</file>